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6858000" cx="12192000"/>
  <p:notesSz cx="6858000" cy="9144000"/>
  <p:embeddedFontLst>
    <p:embeddedFont>
      <p:font typeface="Helvetica Neue"/>
      <p:regular r:id="rId51"/>
      <p:bold r:id="rId52"/>
      <p:italic r:id="rId53"/>
      <p:boldItalic r:id="rId54"/>
    </p:embeddedFont>
    <p:embeddedFont>
      <p:font typeface="Noto Sans Symbols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regular.fntdata"/><Relationship Id="rId50" Type="http://schemas.openxmlformats.org/officeDocument/2006/relationships/slide" Target="slides/slide45.xml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55" Type="http://schemas.openxmlformats.org/officeDocument/2006/relationships/font" Target="fonts/NotoSansSymbols-regular.fntdata"/><Relationship Id="rId10" Type="http://schemas.openxmlformats.org/officeDocument/2006/relationships/slide" Target="slides/slide5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NotoSansSymbol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" name="Google Shape;3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" name="Google Shape;4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" name="Google Shape;24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" name="Google Shape;4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" name="Google Shape;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" name="Google Shape;9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" type="body"/>
          </p:nvPr>
        </p:nvSpPr>
        <p:spPr>
          <a:xfrm>
            <a:off x="263352" y="1340768"/>
            <a:ext cx="10513168" cy="5328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2pPr>
            <a:lvl3pPr indent="-342900" lvl="2" marL="13716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  <a:defRPr/>
            </a:lvl3pPr>
            <a:lvl4pPr indent="-342900" lvl="3" marL="18288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235768" y="125760"/>
            <a:ext cx="10540752" cy="926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, Text, and Content" showMasterSp="0" type="txAndObj">
  <p:cSld name="TEXT_AND_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2pPr>
            <a:lvl3pPr indent="-342900" lvl="2" marL="13716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  <a:defRPr/>
            </a:lvl3pPr>
            <a:lvl4pPr indent="-342900" lvl="3" marL="18288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2pPr>
            <a:lvl3pPr indent="-342900" lvl="2" marL="13716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  <a:defRPr/>
            </a:lvl3pPr>
            <a:lvl4pPr indent="-342900" lvl="3" marL="18288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showMasterSp="0" type="txAndTwoObj">
  <p:cSld name="TEXT_AND_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2pPr>
            <a:lvl3pPr indent="-342900" lvl="2" marL="13716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  <a:defRPr/>
            </a:lvl3pPr>
            <a:lvl4pPr indent="-342900" lvl="3" marL="18288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6197600" y="1600200"/>
            <a:ext cx="53848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2pPr>
            <a:lvl3pPr indent="-342900" lvl="2" marL="13716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  <a:defRPr/>
            </a:lvl3pPr>
            <a:lvl4pPr indent="-342900" lvl="3" marL="18288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3" type="body"/>
          </p:nvPr>
        </p:nvSpPr>
        <p:spPr>
          <a:xfrm>
            <a:off x="6197600" y="3938589"/>
            <a:ext cx="53848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2pPr>
            <a:lvl3pPr indent="-342900" lvl="2" marL="13716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  <a:defRPr/>
            </a:lvl3pPr>
            <a:lvl4pPr indent="-342900" lvl="3" marL="18288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ctrTitle"/>
          </p:nvPr>
        </p:nvSpPr>
        <p:spPr>
          <a:xfrm>
            <a:off x="209581" y="142852"/>
            <a:ext cx="10458451" cy="857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subTitle"/>
          </p:nvPr>
        </p:nvSpPr>
        <p:spPr>
          <a:xfrm>
            <a:off x="190459" y="1285860"/>
            <a:ext cx="11715832" cy="535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90458" y="71414"/>
            <a:ext cx="10538173" cy="928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b="0" i="0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90459" y="1285860"/>
            <a:ext cx="11715832" cy="55007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just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just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190501" y="1071546"/>
            <a:ext cx="11049035" cy="7143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776520" y="0"/>
            <a:ext cx="1250101" cy="1229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1712624" y="916528"/>
            <a:ext cx="4539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3.png"/><Relationship Id="rId6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40.png"/><Relationship Id="rId5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hyperlink" Target="http://www.cs.uregina.ca/Links/class-info/425/Lab3/Picts/Exercise/Result1.png" TargetMode="External"/><Relationship Id="rId11" Type="http://schemas.openxmlformats.org/officeDocument/2006/relationships/image" Target="../media/image22.png"/><Relationship Id="rId10" Type="http://schemas.openxmlformats.org/officeDocument/2006/relationships/hyperlink" Target="http://www.cs.uregina.ca/Links/class-info/425/Lab3/Picts/Exercise/Result4.png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hyperlink" Target="http://www.cs.uregina.ca/Links/class-info/425/Lab3/Picts/Exercise/Result2.png" TargetMode="External"/><Relationship Id="rId7" Type="http://schemas.openxmlformats.org/officeDocument/2006/relationships/image" Target="../media/image23.png"/><Relationship Id="rId8" Type="http://schemas.openxmlformats.org/officeDocument/2006/relationships/hyperlink" Target="http://www.cs.uregina.ca/Links/class-info/425/Lab3/Picts/Exercise/Result3.png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jpg"/><Relationship Id="rId4" Type="http://schemas.openxmlformats.org/officeDocument/2006/relationships/image" Target="../media/image46.png"/><Relationship Id="rId5" Type="http://schemas.openxmlformats.org/officeDocument/2006/relationships/image" Target="../media/image29.jpg"/><Relationship Id="rId6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35360" y="404664"/>
            <a:ext cx="10540752" cy="926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Image Enhancement </a:t>
            </a:r>
            <a:endParaRPr/>
          </a:p>
        </p:txBody>
      </p:sp>
      <p:sp>
        <p:nvSpPr>
          <p:cNvPr id="36" name="Google Shape;36;p7"/>
          <p:cNvSpPr txBox="1"/>
          <p:nvPr/>
        </p:nvSpPr>
        <p:spPr>
          <a:xfrm>
            <a:off x="335360" y="2276872"/>
            <a:ext cx="10009112" cy="2185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7663" lvl="0" marL="3476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Pixel/Intensity Transformation</a:t>
            </a:r>
            <a:endParaRPr/>
          </a:p>
          <a:p>
            <a:pPr indent="-347663" lvl="0" marL="347663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 Processing</a:t>
            </a:r>
            <a:endParaRPr/>
          </a:p>
          <a:p>
            <a:pPr indent="-347663" lvl="0" marL="347663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Filtering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/>
          <p:nvPr>
            <p:ph type="title"/>
          </p:nvPr>
        </p:nvSpPr>
        <p:spPr>
          <a:xfrm>
            <a:off x="235768" y="125760"/>
            <a:ext cx="10540752" cy="926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/>
              <a:t>Image Negative</a:t>
            </a:r>
            <a:endParaRPr/>
          </a:p>
        </p:txBody>
      </p:sp>
      <p:pic>
        <p:nvPicPr>
          <p:cNvPr descr="xray" id="127" name="Google Shape;12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772" y="5271080"/>
            <a:ext cx="1820862" cy="149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ray-3" id="128" name="Google Shape;128;p16"/>
          <p:cNvPicPr preferRelativeResize="0"/>
          <p:nvPr/>
        </p:nvPicPr>
        <p:blipFill rotWithShape="1">
          <a:blip r:embed="rId4">
            <a:alphaModFix/>
          </a:blip>
          <a:srcRect b="8901" l="9825" r="9054" t="6522"/>
          <a:stretch/>
        </p:blipFill>
        <p:spPr>
          <a:xfrm>
            <a:off x="2711624" y="5301208"/>
            <a:ext cx="18288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261600" y="3654604"/>
            <a:ext cx="4821576" cy="13849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f = imread('xray.tif');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g = imcomplement(f);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imshow(f), figure, imshow(g)</a:t>
            </a:r>
            <a:endParaRPr/>
          </a:p>
        </p:txBody>
      </p:sp>
      <p:pic>
        <p:nvPicPr>
          <p:cNvPr descr="neg_plot" id="130" name="Google Shape;130;p16"/>
          <p:cNvPicPr preferRelativeResize="0"/>
          <p:nvPr/>
        </p:nvPicPr>
        <p:blipFill rotWithShape="1">
          <a:blip r:embed="rId5">
            <a:alphaModFix/>
          </a:blip>
          <a:srcRect b="0" l="5069" r="8762" t="0"/>
          <a:stretch/>
        </p:blipFill>
        <p:spPr>
          <a:xfrm>
            <a:off x="6023992" y="1484784"/>
            <a:ext cx="6120680" cy="532859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191344" y="1068700"/>
            <a:ext cx="5832648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Reverses the gray level order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L gray levels the transformation function is:     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L = 2.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(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1) –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r,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where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∈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[0,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-1].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1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17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7"/>
          <p:cNvSpPr txBox="1"/>
          <p:nvPr>
            <p:ph type="title"/>
          </p:nvPr>
        </p:nvSpPr>
        <p:spPr>
          <a:xfrm>
            <a:off x="635124" y="28357"/>
            <a:ext cx="10540752" cy="926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Image negatives</a:t>
            </a:r>
            <a:endParaRPr/>
          </a:p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191344" y="955332"/>
            <a:ext cx="11809312" cy="55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Noto Sans Symbols"/>
              <a:buNone/>
            </a:pPr>
            <a:r>
              <a:rPr i="1"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i="1" lang="en-US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 </a:t>
            </a:r>
            <a:r>
              <a:rPr lang="en-US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i="1" lang="en-US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US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) = (</a:t>
            </a:r>
            <a:r>
              <a:rPr i="1" lang="en-US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>
                <a:solidFill>
                  <a:schemeClr val="accen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-</a:t>
            </a:r>
            <a:r>
              <a:rPr lang="en-US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r>
              <a:rPr lang="en-US">
                <a:solidFill>
                  <a:schemeClr val="accen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-</a:t>
            </a:r>
            <a:r>
              <a:rPr i="1" lang="en-US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42" name="Google Shape;14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99" y="2132856"/>
            <a:ext cx="8027789" cy="390599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/>
          <p:nvPr/>
        </p:nvSpPr>
        <p:spPr>
          <a:xfrm>
            <a:off x="2438400" y="6035675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 (X-ray image)     Output image (negative)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1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18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18"/>
          <p:cNvSpPr txBox="1"/>
          <p:nvPr>
            <p:ph type="title"/>
          </p:nvPr>
        </p:nvSpPr>
        <p:spPr>
          <a:xfrm>
            <a:off x="479376" y="-99392"/>
            <a:ext cx="10540752" cy="926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Log transformations</a:t>
            </a:r>
            <a:endParaRPr/>
          </a:p>
        </p:txBody>
      </p:sp>
      <p:sp>
        <p:nvSpPr>
          <p:cNvPr id="153" name="Google Shape;153;p18"/>
          <p:cNvSpPr txBox="1"/>
          <p:nvPr>
            <p:ph idx="1" type="body"/>
          </p:nvPr>
        </p:nvSpPr>
        <p:spPr>
          <a:xfrm>
            <a:off x="479376" y="802813"/>
            <a:ext cx="10826417" cy="5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Function of      </a:t>
            </a:r>
            <a:r>
              <a:rPr i="1" lang="en-US">
                <a:solidFill>
                  <a:schemeClr val="accent2"/>
                </a:solidFill>
              </a:rPr>
              <a:t>s  </a:t>
            </a:r>
            <a:r>
              <a:rPr lang="en-US">
                <a:solidFill>
                  <a:schemeClr val="accent2"/>
                </a:solidFill>
              </a:rPr>
              <a:t>= </a:t>
            </a:r>
            <a:r>
              <a:rPr i="1" lang="en-US">
                <a:solidFill>
                  <a:schemeClr val="accent2"/>
                </a:solidFill>
              </a:rPr>
              <a:t>c</a:t>
            </a:r>
            <a:r>
              <a:rPr lang="en-US">
                <a:solidFill>
                  <a:schemeClr val="accent2"/>
                </a:solidFill>
              </a:rPr>
              <a:t> Log(1+</a:t>
            </a:r>
            <a:r>
              <a:rPr i="1" lang="en-US">
                <a:solidFill>
                  <a:schemeClr val="accent2"/>
                </a:solidFill>
              </a:rPr>
              <a:t>r</a:t>
            </a:r>
            <a:r>
              <a:rPr lang="en-US">
                <a:solidFill>
                  <a:schemeClr val="accent2"/>
                </a:solidFill>
              </a:rPr>
              <a:t>)</a:t>
            </a:r>
            <a:endParaRPr/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1600200"/>
            <a:ext cx="4953000" cy="47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1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9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19"/>
          <p:cNvSpPr txBox="1"/>
          <p:nvPr>
            <p:ph type="title"/>
          </p:nvPr>
        </p:nvSpPr>
        <p:spPr>
          <a:xfrm>
            <a:off x="1199456" y="14964"/>
            <a:ext cx="10540752" cy="926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Log transformations</a:t>
            </a:r>
            <a:endParaRPr/>
          </a:p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191344" y="941940"/>
            <a:ext cx="11737304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rPr lang="en-US"/>
              <a:t>Properties of log transformations</a:t>
            </a:r>
            <a:endParaRPr/>
          </a:p>
          <a:p>
            <a:pPr indent="-285750" lvl="1" marL="74295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⮚"/>
            </a:pPr>
            <a:r>
              <a:rPr lang="en-US"/>
              <a:t>For lower amplitudes of input image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/>
              <a:t>the range of gray levels is expanded</a:t>
            </a:r>
            <a:endParaRPr/>
          </a:p>
          <a:p>
            <a:pPr indent="-285750" lvl="1" marL="74295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⮚"/>
            </a:pPr>
            <a:r>
              <a:rPr lang="en-US"/>
              <a:t>For higher amplitudes of input image the range of gray levels is compressed </a:t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rPr lang="en-US"/>
              <a:t>Application: </a:t>
            </a:r>
            <a:endParaRPr/>
          </a:p>
          <a:p>
            <a:pPr indent="-285750" lvl="1" marL="74295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⮚"/>
            </a:pPr>
            <a:r>
              <a:rPr lang="en-US"/>
              <a:t>Dynamic range of a processed image far exceeds the capability of the display device </a:t>
            </a:r>
            <a:endParaRPr/>
          </a:p>
          <a:p>
            <a:pPr indent="-228600" lvl="2" marL="114300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en-US"/>
              <a:t>(e.g. display of the Fourier spectrum of an image)  </a:t>
            </a:r>
            <a:endParaRPr/>
          </a:p>
          <a:p>
            <a:pPr indent="-285750" lvl="1" marL="74295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⮚"/>
            </a:pPr>
            <a:r>
              <a:rPr lang="en-US"/>
              <a:t>Also called “</a:t>
            </a:r>
            <a:r>
              <a:rPr lang="en-US">
                <a:solidFill>
                  <a:schemeClr val="accent2"/>
                </a:solidFill>
              </a:rPr>
              <a:t>dynamic-range compression / expansion</a:t>
            </a:r>
            <a:r>
              <a:rPr lang="en-US"/>
              <a:t>”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0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0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0"/>
          <p:cNvSpPr txBox="1"/>
          <p:nvPr>
            <p:ph type="title"/>
          </p:nvPr>
        </p:nvSpPr>
        <p:spPr>
          <a:xfrm>
            <a:off x="767408" y="116632"/>
            <a:ext cx="10540752" cy="926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Log transformations</a:t>
            </a:r>
            <a:endParaRPr/>
          </a:p>
        </p:txBody>
      </p:sp>
      <p:pic>
        <p:nvPicPr>
          <p:cNvPr id="174" name="Google Shape;174;p20"/>
          <p:cNvPicPr preferRelativeResize="0"/>
          <p:nvPr/>
        </p:nvPicPr>
        <p:blipFill rotWithShape="1">
          <a:blip r:embed="rId3">
            <a:alphaModFix/>
          </a:blip>
          <a:srcRect b="0" l="19603" r="0" t="0"/>
          <a:stretch/>
        </p:blipFill>
        <p:spPr>
          <a:xfrm>
            <a:off x="1535338" y="1043608"/>
            <a:ext cx="7696200" cy="384968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/>
        </p:nvSpPr>
        <p:spPr>
          <a:xfrm>
            <a:off x="1535338" y="4878800"/>
            <a:ext cx="38100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 spectrum with values of range 0 to 1.5 x 10</a:t>
            </a:r>
            <a:r>
              <a:rPr baseline="30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scaled linearly</a:t>
            </a:r>
            <a:endParaRPr/>
          </a:p>
        </p:txBody>
      </p:sp>
      <p:sp>
        <p:nvSpPr>
          <p:cNvPr id="176" name="Google Shape;176;p20"/>
          <p:cNvSpPr txBox="1"/>
          <p:nvPr/>
        </p:nvSpPr>
        <p:spPr>
          <a:xfrm>
            <a:off x="5735960" y="4878800"/>
            <a:ext cx="41910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result applying log transformation, c = 1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235768" y="125760"/>
            <a:ext cx="10540752" cy="926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/>
              <a:t>Log transformation </a:t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235767" y="1052736"/>
            <a:ext cx="6724329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to compress the dynamic range of values within an image.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log(1 + double(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)),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constant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_plot2" id="184" name="Google Shape;184;p21"/>
          <p:cNvPicPr preferRelativeResize="0"/>
          <p:nvPr/>
        </p:nvPicPr>
        <p:blipFill rotWithShape="1">
          <a:blip r:embed="rId3">
            <a:alphaModFix/>
          </a:blip>
          <a:srcRect b="0" l="4287" r="8895" t="0"/>
          <a:stretch/>
        </p:blipFill>
        <p:spPr>
          <a:xfrm>
            <a:off x="7104112" y="1362100"/>
            <a:ext cx="5040560" cy="4354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8921" y="4968676"/>
            <a:ext cx="3718967" cy="18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320004" y="2887653"/>
            <a:ext cx="6719083" cy="181588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f = imread('spectrum.tif');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% here c =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g = im2uint8(mat2gray(log(1+double(f))));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imshow(f), figure, imshow(g)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2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2"/>
          <p:cNvSpPr txBox="1"/>
          <p:nvPr>
            <p:ph type="title"/>
          </p:nvPr>
        </p:nvSpPr>
        <p:spPr>
          <a:xfrm>
            <a:off x="839416" y="-77080"/>
            <a:ext cx="10540752" cy="926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Power-law Transformation</a:t>
            </a:r>
            <a:endParaRPr/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263352" y="1066801"/>
            <a:ext cx="10513168" cy="5328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Basic form:</a:t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None/>
            </a:pPr>
            <a:r>
              <a:rPr i="1" lang="en-US">
                <a:solidFill>
                  <a:schemeClr val="accent2"/>
                </a:solidFill>
              </a:rPr>
              <a:t>   s </a:t>
            </a:r>
            <a:r>
              <a:rPr lang="en-US">
                <a:solidFill>
                  <a:schemeClr val="accent2"/>
                </a:solidFill>
              </a:rPr>
              <a:t>= </a:t>
            </a:r>
            <a:r>
              <a:rPr i="1" lang="en-US">
                <a:solidFill>
                  <a:schemeClr val="accent2"/>
                </a:solidFill>
              </a:rPr>
              <a:t>cr</a:t>
            </a:r>
            <a:r>
              <a:rPr baseline="30000" lang="en-US">
                <a:solidFill>
                  <a:schemeClr val="accen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γ</a:t>
            </a:r>
            <a:r>
              <a:rPr lang="en-US">
                <a:solidFill>
                  <a:schemeClr val="accent2"/>
                </a:solidFill>
              </a:rPr>
              <a:t> ,</a:t>
            </a:r>
            <a:r>
              <a:rPr lang="en-US" sz="2400">
                <a:solidFill>
                  <a:schemeClr val="accent2"/>
                </a:solidFill>
              </a:rPr>
              <a:t> </a:t>
            </a:r>
            <a:endParaRPr/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where</a:t>
            </a:r>
            <a:r>
              <a:rPr lang="en-US" sz="2400">
                <a:solidFill>
                  <a:schemeClr val="accent2"/>
                </a:solidFill>
              </a:rPr>
              <a:t> </a:t>
            </a:r>
            <a:r>
              <a:rPr lang="en-US" sz="2400"/>
              <a:t>c &amp; </a:t>
            </a:r>
            <a:r>
              <a:rPr lang="en-US" sz="2400">
                <a:latin typeface="Noto Sans Symbols"/>
                <a:ea typeface="Noto Sans Symbols"/>
                <a:cs typeface="Noto Sans Symbols"/>
                <a:sym typeface="Noto Sans Symbols"/>
              </a:rPr>
              <a:t>γ</a:t>
            </a:r>
            <a:r>
              <a:rPr lang="en-US" sz="2400"/>
              <a:t> </a:t>
            </a:r>
            <a:endParaRPr/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are positive</a:t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 rotWithShape="1">
          <a:blip r:embed="rId3">
            <a:alphaModFix/>
          </a:blip>
          <a:srcRect b="0" l="0" r="22475" t="1848"/>
          <a:stretch/>
        </p:blipFill>
        <p:spPr>
          <a:xfrm>
            <a:off x="4572000" y="1066801"/>
            <a:ext cx="6096000" cy="548481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1752600" y="4343401"/>
            <a:ext cx="2590800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Plots of equation         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</a:t>
            </a:r>
            <a:r>
              <a:rPr baseline="30000" lang="en-US" sz="2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γ</a:t>
            </a:r>
            <a:r>
              <a:rPr lang="en-US" sz="2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,                     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various values of  </a:t>
            </a:r>
            <a:r>
              <a:rPr lang="en-US" sz="2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γ (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= 1)</a:t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1752600" y="4343400"/>
            <a:ext cx="2971800" cy="1371600"/>
          </a:xfrm>
          <a:prstGeom prst="rightArrowCallout">
            <a:avLst>
              <a:gd fmla="val 30278" name="adj1"/>
              <a:gd fmla="val 26250" name="adj2"/>
              <a:gd fmla="val 18978" name="adj3"/>
              <a:gd fmla="val 86644" name="adj4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3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3"/>
          <p:cNvSpPr txBox="1"/>
          <p:nvPr>
            <p:ph type="title"/>
          </p:nvPr>
        </p:nvSpPr>
        <p:spPr>
          <a:xfrm>
            <a:off x="479376" y="116632"/>
            <a:ext cx="10540752" cy="926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Power-law Transformation</a:t>
            </a:r>
            <a:endParaRPr/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263352" y="1340768"/>
            <a:ext cx="11449272" cy="5328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en-US" sz="2800">
                <a:solidFill>
                  <a:schemeClr val="accent2"/>
                </a:solidFill>
              </a:rPr>
              <a:t>For γ &lt; 1:</a:t>
            </a:r>
            <a:r>
              <a:rPr lang="en-US" sz="2800"/>
              <a:t> Expands values of dark pixels, compress values of brighter pixels</a:t>
            </a:r>
            <a:endParaRPr/>
          </a:p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en-US" sz="2800">
                <a:solidFill>
                  <a:schemeClr val="accent2"/>
                </a:solidFill>
              </a:rPr>
              <a:t>For γ &gt; 1:</a:t>
            </a:r>
            <a:r>
              <a:rPr lang="en-US" sz="2800"/>
              <a:t> Compresses values of dark pixels, expand values of  brighter pixels</a:t>
            </a:r>
            <a:endParaRPr/>
          </a:p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en-US" sz="2800">
                <a:solidFill>
                  <a:schemeClr val="accent2"/>
                </a:solidFill>
              </a:rPr>
              <a:t>If γ=1 &amp; c=1:</a:t>
            </a:r>
            <a:r>
              <a:rPr lang="en-US" sz="2800"/>
              <a:t> Identity transformation (s = r)</a:t>
            </a:r>
            <a:endParaRPr/>
          </a:p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A variety of devices (image capture, printing, display) respond according to a power law and need to be corrected; </a:t>
            </a:r>
            <a:endParaRPr/>
          </a:p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en-US" sz="2800">
                <a:solidFill>
                  <a:schemeClr val="accent2"/>
                </a:solidFill>
              </a:rPr>
              <a:t>Gamma (γ) correction</a:t>
            </a:r>
            <a:endParaRPr sz="2800"/>
          </a:p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process used to correct the power-law response phenomena </a:t>
            </a:r>
            <a:endParaRPr sz="28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24"/>
          <p:cNvSpPr txBox="1"/>
          <p:nvPr>
            <p:ph type="title"/>
          </p:nvPr>
        </p:nvSpPr>
        <p:spPr>
          <a:xfrm>
            <a:off x="839416" y="24062"/>
            <a:ext cx="10540752" cy="926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Power-law Transformation: Example</a:t>
            </a:r>
            <a:endParaRPr/>
          </a:p>
        </p:txBody>
      </p:sp>
      <p:pic>
        <p:nvPicPr>
          <p:cNvPr id="219" name="Google Shape;219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9812" r="0" t="0"/>
          <a:stretch/>
        </p:blipFill>
        <p:spPr>
          <a:xfrm>
            <a:off x="3124200" y="990600"/>
            <a:ext cx="5564188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 txBox="1"/>
          <p:nvPr/>
        </p:nvSpPr>
        <p:spPr>
          <a:xfrm>
            <a:off x="1828800" y="1447801"/>
            <a:ext cx="1524000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satellite image</a:t>
            </a:r>
            <a:endParaRPr b="1" sz="20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8610600" y="4343401"/>
            <a:ext cx="2057400" cy="146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of applying power-law transformation</a:t>
            </a:r>
            <a:endParaRPr/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= 1, </a:t>
            </a:r>
            <a:r>
              <a:rPr b="1" lang="en-US" sz="2000">
                <a:solidFill>
                  <a:schemeClr val="accen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γ = 5.0</a:t>
            </a:r>
            <a:endParaRPr b="1" sz="20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8610600" y="1447801"/>
            <a:ext cx="2057400" cy="146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of applying power-law transformation</a:t>
            </a:r>
            <a:endParaRPr/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= 1, </a:t>
            </a:r>
            <a:r>
              <a:rPr b="1" lang="en-US" sz="2000">
                <a:solidFill>
                  <a:schemeClr val="accen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γ = 3.0</a:t>
            </a:r>
            <a:endParaRPr b="1" sz="20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1524000" y="4267201"/>
            <a:ext cx="1752600" cy="1768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of applying power-law transformation</a:t>
            </a:r>
            <a:endParaRPr/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= 1, </a:t>
            </a:r>
            <a:r>
              <a:rPr b="1" lang="en-US" sz="2000">
                <a:solidFill>
                  <a:schemeClr val="accen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γ = 4.0</a:t>
            </a:r>
            <a:endParaRPr b="1" sz="20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235768" y="125760"/>
            <a:ext cx="10540752" cy="926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/>
              <a:t>Power-Law Transformation Example  </a:t>
            </a: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6860" y="1484784"/>
            <a:ext cx="5357812" cy="49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/>
          <p:nvPr/>
        </p:nvSpPr>
        <p:spPr>
          <a:xfrm>
            <a:off x="-19120" y="1218962"/>
            <a:ext cx="6907208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Useful for brightening the darkest regions (0 &lt;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γ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&lt; 1) or darkening the brightest regions in an image (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γ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&gt; 1).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aseline="30000"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γ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Syntax: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= imadjust(f, [low_in high_in], [low_out high_out], gamma);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174518" y="3573016"/>
            <a:ext cx="4821576" cy="14927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f = imread('xray.tif');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g = imadjust(f, [ ], [ ], 0.5);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imshow(f), figure, imshow(g)</a:t>
            </a:r>
            <a:endParaRPr/>
          </a:p>
        </p:txBody>
      </p:sp>
      <p:pic>
        <p:nvPicPr>
          <p:cNvPr descr="xray-4" id="232" name="Google Shape;23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7872" y="5092476"/>
            <a:ext cx="2286000" cy="1735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ray" id="233" name="Google Shape;23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656" y="5157192"/>
            <a:ext cx="1820862" cy="14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29128" y="4588088"/>
            <a:ext cx="1734109" cy="2174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787524" y="214322"/>
            <a:ext cx="10540752" cy="926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Image Enhancement</a:t>
            </a:r>
            <a:endParaRPr/>
          </a:p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487338" y="1141298"/>
            <a:ext cx="11297294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/>
              <a:t>Image enhancement is a process to make the result more suitable than the original image for a</a:t>
            </a:r>
            <a:r>
              <a:rPr lang="en-US" sz="2800">
                <a:solidFill>
                  <a:srgbClr val="00009B"/>
                </a:solidFill>
              </a:rPr>
              <a:t> </a:t>
            </a:r>
            <a:r>
              <a:rPr lang="en-US" sz="2800">
                <a:solidFill>
                  <a:schemeClr val="accent2"/>
                </a:solidFill>
              </a:rPr>
              <a:t>specific application</a:t>
            </a:r>
            <a:endParaRPr/>
          </a:p>
          <a:p>
            <a:pPr indent="-457200" lvl="0" marL="4572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/>
              <a:t>Image enhancement is a </a:t>
            </a:r>
            <a:r>
              <a:rPr lang="en-US" sz="2800">
                <a:solidFill>
                  <a:schemeClr val="accent2"/>
                </a:solidFill>
              </a:rPr>
              <a:t>subjective</a:t>
            </a:r>
            <a:r>
              <a:rPr lang="en-US" sz="2800"/>
              <a:t> (problem/application oriented) image enhancement approch.</a:t>
            </a:r>
            <a:endParaRPr/>
          </a:p>
          <a:p>
            <a:pPr indent="-342900" lvl="0" marL="3429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❑"/>
            </a:pPr>
            <a:r>
              <a:rPr lang="en-US" sz="2800">
                <a:solidFill>
                  <a:schemeClr val="accent2"/>
                </a:solidFill>
              </a:rPr>
              <a:t>Spatial domain: </a:t>
            </a:r>
            <a:r>
              <a:rPr lang="en-US" sz="2800"/>
              <a:t>Direct manipulation of pixel in an image (on the image plane)</a:t>
            </a:r>
            <a:endParaRPr/>
          </a:p>
          <a:p>
            <a:pPr indent="-342900" lvl="0" marL="3429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❑"/>
            </a:pPr>
            <a:r>
              <a:rPr lang="en-US" sz="2800">
                <a:solidFill>
                  <a:schemeClr val="accent2"/>
                </a:solidFill>
              </a:rPr>
              <a:t>Frequency domain: </a:t>
            </a:r>
            <a:r>
              <a:rPr lang="en-US" sz="2800"/>
              <a:t>Processing the image based on modifying the Fourier transform of an image</a:t>
            </a:r>
            <a:endParaRPr/>
          </a:p>
          <a:p>
            <a:pPr indent="-342900" lvl="0" marL="3429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/>
              <a:t>Many techniques are based on various combinations of methods from these two categories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2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2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26"/>
          <p:cNvSpPr txBox="1"/>
          <p:nvPr>
            <p:ph idx="1" type="body"/>
          </p:nvPr>
        </p:nvSpPr>
        <p:spPr>
          <a:xfrm>
            <a:off x="263352" y="1052736"/>
            <a:ext cx="11593288" cy="4896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None/>
            </a:pPr>
            <a:r>
              <a:rPr b="1" lang="en-US" sz="2800">
                <a:solidFill>
                  <a:schemeClr val="accent2"/>
                </a:solidFill>
              </a:rPr>
              <a:t>Goal</a:t>
            </a:r>
            <a:r>
              <a:rPr b="1" lang="en-US" sz="2800"/>
              <a:t>: </a:t>
            </a:r>
            <a:endParaRPr/>
          </a:p>
          <a:p>
            <a:pPr indent="-457200" lvl="0" marL="45720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/>
              <a:t>Increase the dynamic range of the gray levels</a:t>
            </a:r>
            <a:r>
              <a:rPr b="1" lang="en-US" sz="2800">
                <a:solidFill>
                  <a:srgbClr val="FF0000"/>
                </a:solidFill>
              </a:rPr>
              <a:t> </a:t>
            </a:r>
            <a:r>
              <a:rPr b="1" lang="en-US" sz="2800"/>
              <a:t>for low contrast images</a:t>
            </a:r>
            <a:endParaRPr/>
          </a:p>
          <a:p>
            <a:pPr indent="-457200" lvl="0" marL="45720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Low-contrast images can result from</a:t>
            </a:r>
            <a:endParaRPr/>
          </a:p>
          <a:p>
            <a:pPr indent="-285750" lvl="1" marL="74295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⮚"/>
            </a:pPr>
            <a:r>
              <a:rPr lang="en-US"/>
              <a:t>poor illumination</a:t>
            </a:r>
            <a:endParaRPr/>
          </a:p>
          <a:p>
            <a:pPr indent="-285750" lvl="1" marL="74295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⮚"/>
            </a:pPr>
            <a:r>
              <a:rPr lang="en-US"/>
              <a:t>lack of dynamic range in the imaging sensor</a:t>
            </a:r>
            <a:endParaRPr/>
          </a:p>
          <a:p>
            <a:pPr indent="-285750" lvl="1" marL="74295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⮚"/>
            </a:pPr>
            <a:r>
              <a:rPr lang="en-US"/>
              <a:t>wrong setting of a lens aperture during image acquisition</a:t>
            </a:r>
            <a:endParaRPr/>
          </a:p>
          <a:p>
            <a:pPr indent="-342900" lvl="0" marL="34290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/>
              <a:t>  </a:t>
            </a:r>
            <a:endParaRPr sz="2800">
              <a:solidFill>
                <a:schemeClr val="accent2"/>
              </a:solidFill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67408" y="188640"/>
            <a:ext cx="792088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Contrast stretching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7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27"/>
          <p:cNvSpPr txBox="1"/>
          <p:nvPr>
            <p:ph type="title"/>
          </p:nvPr>
        </p:nvSpPr>
        <p:spPr>
          <a:xfrm>
            <a:off x="235768" y="125760"/>
            <a:ext cx="10540752" cy="926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/>
              <a:t>Contrast-Stretching </a:t>
            </a:r>
            <a:endParaRPr b="1" sz="4000"/>
          </a:p>
        </p:txBody>
      </p:sp>
      <p:sp>
        <p:nvSpPr>
          <p:cNvPr id="254" name="Google Shape;254;p27"/>
          <p:cNvSpPr txBox="1"/>
          <p:nvPr>
            <p:ph idx="1" type="body"/>
          </p:nvPr>
        </p:nvSpPr>
        <p:spPr>
          <a:xfrm>
            <a:off x="263352" y="1340768"/>
            <a:ext cx="10945216" cy="5328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9496" y="1844824"/>
            <a:ext cx="8225778" cy="4349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2/28/2021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28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8"/>
          <p:cNvSpPr txBox="1"/>
          <p:nvPr>
            <p:ph type="title"/>
          </p:nvPr>
        </p:nvSpPr>
        <p:spPr>
          <a:xfrm>
            <a:off x="609600" y="283931"/>
            <a:ext cx="10540752" cy="926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/>
              <a:t>Contrast-Stretching </a:t>
            </a:r>
            <a:endParaRPr b="1" sz="4000"/>
          </a:p>
        </p:txBody>
      </p:sp>
      <p:sp>
        <p:nvSpPr>
          <p:cNvPr id="265" name="Google Shape;265;p28"/>
          <p:cNvSpPr txBox="1"/>
          <p:nvPr>
            <p:ph idx="1" type="body"/>
          </p:nvPr>
        </p:nvSpPr>
        <p:spPr>
          <a:xfrm>
            <a:off x="263352" y="1340768"/>
            <a:ext cx="10887000" cy="504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Auto Contrast</a:t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6" name="Google Shape;26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3738" y="3048000"/>
            <a:ext cx="5757862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1" y="1676400"/>
            <a:ext cx="347027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2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29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29"/>
          <p:cNvSpPr txBox="1"/>
          <p:nvPr>
            <p:ph type="title"/>
          </p:nvPr>
        </p:nvSpPr>
        <p:spPr>
          <a:xfrm>
            <a:off x="235768" y="125760"/>
            <a:ext cx="9172600" cy="638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/>
              <a:t>Contrast-Stretching </a:t>
            </a:r>
            <a:endParaRPr/>
          </a:p>
        </p:txBody>
      </p:sp>
      <p:sp>
        <p:nvSpPr>
          <p:cNvPr id="277" name="Google Shape;277;p29"/>
          <p:cNvSpPr txBox="1"/>
          <p:nvPr>
            <p:ph idx="1" type="body"/>
          </p:nvPr>
        </p:nvSpPr>
        <p:spPr>
          <a:xfrm>
            <a:off x="1654104" y="1052736"/>
            <a:ext cx="9482456" cy="5500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Auto Contrast Example</a:t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78" name="Google Shape;278;p29"/>
          <p:cNvSpPr txBox="1"/>
          <p:nvPr/>
        </p:nvSpPr>
        <p:spPr>
          <a:xfrm>
            <a:off x="1749710" y="1556792"/>
            <a:ext cx="5867400" cy="1816100"/>
          </a:xfrm>
          <a:prstGeom prst="rect">
            <a:avLst/>
          </a:prstGeom>
          <a:solidFill>
            <a:srgbClr val="F2DADA">
              <a:alpha val="49803"/>
            </a:srgbClr>
          </a:solidFill>
          <a:ln cap="flat" cmpd="sng" w="9525">
            <a:solidFill>
              <a:srgbClr val="F2DA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 = imread('salzburg_before.png');</a:t>
            </a:r>
            <a:endParaRPr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 = double(I);</a:t>
            </a:r>
            <a:endParaRPr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fmin = min(min(f))</a:t>
            </a:r>
            <a:endParaRPr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fmax = max(max(f))</a:t>
            </a:r>
            <a:endParaRPr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 = uint8(255*(f-fmin)/(fmax-fmin));</a:t>
            </a:r>
            <a:endParaRPr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imshow(g)</a:t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Figure08_07_a.png" id="279" name="Google Shape;2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104" y="3660979"/>
            <a:ext cx="345122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ure08_07_b.png" id="280" name="Google Shape;28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7928" y="3678441"/>
            <a:ext cx="3429000" cy="2573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/>
          <p:nvPr>
            <p:ph type="title"/>
          </p:nvPr>
        </p:nvSpPr>
        <p:spPr>
          <a:xfrm>
            <a:off x="235768" y="125760"/>
            <a:ext cx="10540752" cy="825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/>
              <a:t>Contrast-Stretching</a:t>
            </a:r>
            <a:r>
              <a:rPr lang="en-US" sz="4000"/>
              <a:t> </a:t>
            </a:r>
            <a:endParaRPr/>
          </a:p>
        </p:txBody>
      </p:sp>
      <p:sp>
        <p:nvSpPr>
          <p:cNvPr id="287" name="Google Shape;287;p30"/>
          <p:cNvSpPr txBox="1"/>
          <p:nvPr/>
        </p:nvSpPr>
        <p:spPr>
          <a:xfrm>
            <a:off x="119335" y="1261862"/>
            <a:ext cx="6168008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1 / (1 + (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aseline="30000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where 0 &lt;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&lt; 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values are scaled to the range [0, 1]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= 1./(1 + (m./(double(f) + eps)).^E)</a:t>
            </a:r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191343" y="3772296"/>
            <a:ext cx="609600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f = imread('pollen.tif');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fd = im2double(f);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m = mean2(fd)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g = 1./(1+(m./(fd+eps)).^4);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imshow(f), figure, imshow(g)</a:t>
            </a:r>
            <a:endParaRPr/>
          </a:p>
        </p:txBody>
      </p:sp>
      <p:pic>
        <p:nvPicPr>
          <p:cNvPr id="289" name="Google Shape;289;p30"/>
          <p:cNvPicPr preferRelativeResize="0"/>
          <p:nvPr/>
        </p:nvPicPr>
        <p:blipFill rotWithShape="1">
          <a:blip r:embed="rId3">
            <a:alphaModFix/>
          </a:blip>
          <a:srcRect b="14690" l="14337" r="14337" t="5864"/>
          <a:stretch/>
        </p:blipFill>
        <p:spPr>
          <a:xfrm>
            <a:off x="9279509" y="4514419"/>
            <a:ext cx="2281854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 rotWithShape="1">
          <a:blip r:embed="rId4">
            <a:alphaModFix/>
          </a:blip>
          <a:srcRect b="15073" l="14210" r="14463" t="5482"/>
          <a:stretch/>
        </p:blipFill>
        <p:spPr>
          <a:xfrm>
            <a:off x="6640426" y="4508921"/>
            <a:ext cx="2286000" cy="22363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ntrast stretching" id="291" name="Google Shape;291;p30"/>
          <p:cNvPicPr preferRelativeResize="0"/>
          <p:nvPr/>
        </p:nvPicPr>
        <p:blipFill rotWithShape="1">
          <a:blip r:embed="rId5">
            <a:alphaModFix/>
          </a:blip>
          <a:srcRect b="0" l="0" r="2547" t="4447"/>
          <a:stretch/>
        </p:blipFill>
        <p:spPr>
          <a:xfrm>
            <a:off x="6459458" y="1340768"/>
            <a:ext cx="5640102" cy="2376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/>
          <p:nvPr>
            <p:ph type="title"/>
          </p:nvPr>
        </p:nvSpPr>
        <p:spPr>
          <a:xfrm>
            <a:off x="235768" y="125760"/>
            <a:ext cx="6796336" cy="926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 New Roman"/>
              <a:buNone/>
            </a:pPr>
            <a:r>
              <a:rPr lang="en-US" sz="2700"/>
              <a:t>			</a:t>
            </a:r>
            <a:r>
              <a:rPr lang="en-US" sz="4000"/>
              <a:t>Exercise </a:t>
            </a:r>
            <a:endParaRPr/>
          </a:p>
        </p:txBody>
      </p:sp>
      <p:sp>
        <p:nvSpPr>
          <p:cNvPr id="297" name="Google Shape;297;p31"/>
          <p:cNvSpPr txBox="1"/>
          <p:nvPr/>
        </p:nvSpPr>
        <p:spPr>
          <a:xfrm>
            <a:off x="119336" y="1340768"/>
            <a:ext cx="1058517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which intensity transformation was used on liftingbody.png to create each of the four results below. Write a script to reproduce the results using the intensity transformation functions.</a:t>
            </a:r>
            <a:endParaRPr/>
          </a:p>
        </p:txBody>
      </p:sp>
      <p:pic>
        <p:nvPicPr>
          <p:cNvPr descr="Original" id="298" name="Google Shape;2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6290" y="2887663"/>
            <a:ext cx="1609725" cy="160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 1" id="299" name="Google Shape;299;p3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4449" y="4716465"/>
            <a:ext cx="1609725" cy="160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 2" id="300" name="Google Shape;300;p31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37962" y="4686484"/>
            <a:ext cx="1609725" cy="160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 3" id="301" name="Google Shape;301;p31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96545" y="4716464"/>
            <a:ext cx="1609725" cy="160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 4" id="302" name="Google Shape;302;p31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05032" y="4686484"/>
            <a:ext cx="1609725" cy="160972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/>
          <p:nvPr/>
        </p:nvSpPr>
        <p:spPr>
          <a:xfrm>
            <a:off x="4611970" y="3432749"/>
            <a:ext cx="1933731" cy="494675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</a:t>
            </a:r>
            <a:endParaRPr/>
          </a:p>
        </p:txBody>
      </p:sp>
      <p:sp>
        <p:nvSpPr>
          <p:cNvPr id="304" name="Google Shape;304;p31"/>
          <p:cNvSpPr txBox="1"/>
          <p:nvPr/>
        </p:nvSpPr>
        <p:spPr>
          <a:xfrm>
            <a:off x="1883764" y="6385813"/>
            <a:ext cx="8409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Result 1	              Result 2	                     Result 3	             Result 4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/>
          <p:nvPr/>
        </p:nvSpPr>
        <p:spPr>
          <a:xfrm>
            <a:off x="210144" y="188640"/>
            <a:ext cx="718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 Histogram?</a:t>
            </a:r>
            <a:endParaRPr/>
          </a:p>
        </p:txBody>
      </p:sp>
      <p:pic>
        <p:nvPicPr>
          <p:cNvPr id="310" name="Google Shape;31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392" y="2204864"/>
            <a:ext cx="10026352" cy="4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2"/>
          <p:cNvSpPr/>
          <p:nvPr/>
        </p:nvSpPr>
        <p:spPr>
          <a:xfrm>
            <a:off x="119336" y="1019637"/>
            <a:ext cx="1152128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image histogram is a gray-scale value distribution showing the frequency of occurrence of each gray-level value.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/>
          <p:nvPr/>
        </p:nvSpPr>
        <p:spPr>
          <a:xfrm>
            <a:off x="191344" y="996894"/>
            <a:ext cx="7920880" cy="5878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Generating &amp; Plotting Image Histograms: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h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aseline="-25000"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baseline="-25000" i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i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aseline="30000"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intensity value,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aseline="-25000"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number of pixels in the image with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intensity 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Normalized Histogram: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	= 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)/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aseline="-25000"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n,  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(Relative frequency)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size of image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&gt;&gt; imhist(f);</a:t>
            </a:r>
            <a:endParaRPr/>
          </a:p>
        </p:txBody>
      </p:sp>
      <p:pic>
        <p:nvPicPr>
          <p:cNvPr id="317" name="Google Shape;31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4272" y="821348"/>
            <a:ext cx="3278014" cy="557511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3"/>
          <p:cNvSpPr/>
          <p:nvPr/>
        </p:nvSpPr>
        <p:spPr>
          <a:xfrm>
            <a:off x="210144" y="188640"/>
            <a:ext cx="718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 Processing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9462"/>
            <a:ext cx="12192000" cy="649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/>
          <p:nvPr/>
        </p:nvSpPr>
        <p:spPr>
          <a:xfrm>
            <a:off x="189186" y="1268760"/>
            <a:ext cx="5042718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f = imread('pollen.tif');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h = histeq(f);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subplot(2,2,1), imshow(f), subplot(2,2,2), histogram(f), subplot(2,2,3), imshow(h), subplot(2,2,4), histogram(h)</a:t>
            </a:r>
            <a:endParaRPr/>
          </a:p>
        </p:txBody>
      </p:sp>
      <p:pic>
        <p:nvPicPr>
          <p:cNvPr id="330" name="Google Shape;330;p35"/>
          <p:cNvPicPr preferRelativeResize="0"/>
          <p:nvPr/>
        </p:nvPicPr>
        <p:blipFill rotWithShape="1">
          <a:blip r:embed="rId3">
            <a:alphaModFix/>
          </a:blip>
          <a:srcRect b="0" l="33610" r="0" t="0"/>
          <a:stretch/>
        </p:blipFill>
        <p:spPr>
          <a:xfrm>
            <a:off x="9336360" y="1160783"/>
            <a:ext cx="2808312" cy="563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2769" y="1169260"/>
            <a:ext cx="3293591" cy="560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5"/>
          <p:cNvPicPr preferRelativeResize="0"/>
          <p:nvPr/>
        </p:nvPicPr>
        <p:blipFill rotWithShape="1">
          <a:blip r:embed="rId5">
            <a:alphaModFix/>
          </a:blip>
          <a:srcRect b="4830" l="15847" r="6765" t="2721"/>
          <a:stretch/>
        </p:blipFill>
        <p:spPr>
          <a:xfrm>
            <a:off x="222246" y="3577085"/>
            <a:ext cx="3857530" cy="316428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5"/>
          <p:cNvSpPr/>
          <p:nvPr/>
        </p:nvSpPr>
        <p:spPr>
          <a:xfrm>
            <a:off x="210144" y="98629"/>
            <a:ext cx="948625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 Equalization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" name="Google Shape;53;p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551384" y="116632"/>
            <a:ext cx="10540752" cy="926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Image Enhancement</a:t>
            </a:r>
            <a:endParaRPr/>
          </a:p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235768" y="1143000"/>
            <a:ext cx="1169288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Goals: </a:t>
            </a:r>
            <a:endParaRPr/>
          </a:p>
          <a:p>
            <a:pPr indent="-285750" lvl="1" marL="74295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⮚"/>
            </a:pPr>
            <a:r>
              <a:rPr lang="en-US" sz="3200"/>
              <a:t>To improve the subjective quality of an image for human viewing;  (</a:t>
            </a:r>
            <a:r>
              <a:rPr lang="en-US" sz="3200">
                <a:solidFill>
                  <a:srgbClr val="C00000"/>
                </a:solidFill>
              </a:rPr>
              <a:t>an image needs improvement</a:t>
            </a:r>
            <a:r>
              <a:rPr lang="en-US" sz="3200"/>
              <a:t>)</a:t>
            </a:r>
            <a:endParaRPr/>
          </a:p>
          <a:p>
            <a:pPr indent="-82550" lvl="1" marL="74295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  <a:p>
            <a:pPr indent="-285750" lvl="1" marL="74295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⮚"/>
            </a:pPr>
            <a:r>
              <a:rPr lang="en-US" sz="3200"/>
              <a:t>To modify the image in such a way as to make it more suitable for further analysis and automatic extraction of its contents. (</a:t>
            </a:r>
            <a:r>
              <a:rPr lang="en-US" sz="3200">
                <a:solidFill>
                  <a:srgbClr val="C00000"/>
                </a:solidFill>
              </a:rPr>
              <a:t>low-level features extraction</a:t>
            </a:r>
            <a:r>
              <a:rPr lang="en-US" sz="3200"/>
              <a:t>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/>
          <p:nvPr/>
        </p:nvSpPr>
        <p:spPr>
          <a:xfrm>
            <a:off x="189186" y="1268760"/>
            <a:ext cx="10587334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 program which can read an image as an input and do the following automatically. Show the results of all steps.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lphaLcParenR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type of image: binary, gray or RGB.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lphaLcParenR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issue in image, over dark, over bright, low contrast, or normal. (Hint: can use histogram).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lphaLcParenR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Resolve the issue if any and show the final image after enhancement. 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lphaLcParenR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your program on following images:</a:t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6"/>
          <p:cNvSpPr/>
          <p:nvPr/>
        </p:nvSpPr>
        <p:spPr>
          <a:xfrm>
            <a:off x="210144" y="188640"/>
            <a:ext cx="103880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Exercise</a:t>
            </a:r>
            <a:endParaRPr/>
          </a:p>
        </p:txBody>
      </p:sp>
      <p:pic>
        <p:nvPicPr>
          <p:cNvPr id="340" name="Google Shape;3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7688" y="4907617"/>
            <a:ext cx="1771650" cy="16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476" y="4907617"/>
            <a:ext cx="1377950" cy="1644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ter image description here" id="342" name="Google Shape;34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2064" y="4907617"/>
            <a:ext cx="2470150" cy="16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64352" y="4885982"/>
            <a:ext cx="2476500" cy="16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6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6"/>
          <p:cNvSpPr/>
          <p:nvPr/>
        </p:nvSpPr>
        <p:spPr>
          <a:xfrm>
            <a:off x="228600" y="213995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6"/>
          <p:cNvSpPr/>
          <p:nvPr/>
        </p:nvSpPr>
        <p:spPr>
          <a:xfrm>
            <a:off x="228600" y="708025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/>
          <p:nvPr/>
        </p:nvSpPr>
        <p:spPr>
          <a:xfrm>
            <a:off x="210144" y="188640"/>
            <a:ext cx="103880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Neighborhood Processing</a:t>
            </a:r>
            <a:endParaRPr/>
          </a:p>
        </p:txBody>
      </p:sp>
      <p:pic>
        <p:nvPicPr>
          <p:cNvPr id="352" name="Google Shape;35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7848" y="1479076"/>
            <a:ext cx="5839817" cy="5143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/>
          <p:nvPr/>
        </p:nvSpPr>
        <p:spPr>
          <a:xfrm>
            <a:off x="210144" y="188640"/>
            <a:ext cx="103880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Filtering</a:t>
            </a:r>
            <a:endParaRPr/>
          </a:p>
        </p:txBody>
      </p:sp>
      <p:grpSp>
        <p:nvGrpSpPr>
          <p:cNvPr id="358" name="Google Shape;358;p38"/>
          <p:cNvGrpSpPr/>
          <p:nvPr/>
        </p:nvGrpSpPr>
        <p:grpSpPr>
          <a:xfrm>
            <a:off x="192832" y="1566664"/>
            <a:ext cx="2590800" cy="2438400"/>
            <a:chOff x="385" y="1589"/>
            <a:chExt cx="1632" cy="1536"/>
          </a:xfrm>
        </p:grpSpPr>
        <p:sp>
          <p:nvSpPr>
            <p:cNvPr id="359" name="Google Shape;359;p38"/>
            <p:cNvSpPr txBox="1"/>
            <p:nvPr/>
          </p:nvSpPr>
          <p:spPr>
            <a:xfrm>
              <a:off x="495" y="1688"/>
              <a:ext cx="1508" cy="1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w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w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w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w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w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w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385" y="1589"/>
              <a:ext cx="1632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38"/>
            <p:cNvSpPr/>
            <p:nvPr/>
          </p:nvSpPr>
          <p:spPr>
            <a:xfrm>
              <a:off x="913" y="1589"/>
              <a:ext cx="528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385" y="2117"/>
              <a:ext cx="1632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363;p38"/>
          <p:cNvGrpSpPr/>
          <p:nvPr/>
        </p:nvGrpSpPr>
        <p:grpSpPr>
          <a:xfrm>
            <a:off x="2999656" y="1555750"/>
            <a:ext cx="4419600" cy="4114800"/>
            <a:chOff x="2496" y="870"/>
            <a:chExt cx="2784" cy="2592"/>
          </a:xfrm>
        </p:grpSpPr>
        <p:sp>
          <p:nvSpPr>
            <p:cNvPr id="364" name="Google Shape;364;p38"/>
            <p:cNvSpPr txBox="1"/>
            <p:nvPr/>
          </p:nvSpPr>
          <p:spPr>
            <a:xfrm>
              <a:off x="2738" y="1014"/>
              <a:ext cx="1300" cy="1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f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f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f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f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f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f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3072" y="1398"/>
              <a:ext cx="1632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3600" y="870"/>
              <a:ext cx="528" cy="259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8"/>
            <p:cNvSpPr/>
            <p:nvPr/>
          </p:nvSpPr>
          <p:spPr>
            <a:xfrm>
              <a:off x="2496" y="1926"/>
              <a:ext cx="2784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2496" y="870"/>
              <a:ext cx="2784" cy="259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2496" y="2934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2496" y="870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4704" y="870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4704" y="2934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3" name="Google Shape;373;p38"/>
          <p:cNvSpPr txBox="1"/>
          <p:nvPr/>
        </p:nvSpPr>
        <p:spPr>
          <a:xfrm>
            <a:off x="2149628" y="6218148"/>
            <a:ext cx="999504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4" name="Google Shape;374;p38"/>
          <p:cNvGrpSpPr/>
          <p:nvPr/>
        </p:nvGrpSpPr>
        <p:grpSpPr>
          <a:xfrm>
            <a:off x="7653064" y="1556792"/>
            <a:ext cx="4419600" cy="4114800"/>
            <a:chOff x="2496" y="870"/>
            <a:chExt cx="2784" cy="2592"/>
          </a:xfrm>
        </p:grpSpPr>
        <p:sp>
          <p:nvSpPr>
            <p:cNvPr id="375" name="Google Shape;375;p38"/>
            <p:cNvSpPr txBox="1"/>
            <p:nvPr/>
          </p:nvSpPr>
          <p:spPr>
            <a:xfrm>
              <a:off x="2682" y="1014"/>
              <a:ext cx="1424" cy="1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g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g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i="1" lang="en-US" sz="32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aseline="-25000" lang="en-US" sz="32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g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g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r>
                <a:rPr i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g</a:t>
              </a:r>
              <a:r>
                <a:rPr baseline="-2500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3072" y="1398"/>
              <a:ext cx="1632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3600" y="870"/>
              <a:ext cx="528" cy="259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2496" y="1926"/>
              <a:ext cx="2784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2496" y="870"/>
              <a:ext cx="2784" cy="259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2496" y="2934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2496" y="870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4704" y="870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4704" y="2934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/>
          <p:nvPr/>
        </p:nvSpPr>
        <p:spPr>
          <a:xfrm>
            <a:off x="210144" y="188640"/>
            <a:ext cx="103880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Filtering - Without Padding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9" name="Google Shape;389;p39"/>
          <p:cNvGrpSpPr/>
          <p:nvPr/>
        </p:nvGrpSpPr>
        <p:grpSpPr>
          <a:xfrm>
            <a:off x="192832" y="1916360"/>
            <a:ext cx="2590800" cy="2438400"/>
            <a:chOff x="385" y="1589"/>
            <a:chExt cx="1632" cy="1536"/>
          </a:xfrm>
        </p:grpSpPr>
        <p:sp>
          <p:nvSpPr>
            <p:cNvPr id="390" name="Google Shape;390;p39"/>
            <p:cNvSpPr txBox="1"/>
            <p:nvPr/>
          </p:nvSpPr>
          <p:spPr>
            <a:xfrm>
              <a:off x="495" y="1688"/>
              <a:ext cx="1508" cy="1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0     -1      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-1      4     -1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0     -1      0</a:t>
              </a:r>
              <a:endParaRPr baseline="-25000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385" y="1589"/>
              <a:ext cx="1632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913" y="1589"/>
              <a:ext cx="528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385" y="2117"/>
              <a:ext cx="1632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" name="Google Shape;394;p39"/>
          <p:cNvGrpSpPr/>
          <p:nvPr/>
        </p:nvGrpSpPr>
        <p:grpSpPr>
          <a:xfrm>
            <a:off x="2999656" y="1906488"/>
            <a:ext cx="4419600" cy="4114800"/>
            <a:chOff x="2496" y="1248"/>
            <a:chExt cx="2784" cy="2592"/>
          </a:xfrm>
        </p:grpSpPr>
        <p:sp>
          <p:nvSpPr>
            <p:cNvPr id="395" name="Google Shape;395;p39"/>
            <p:cNvSpPr txBox="1"/>
            <p:nvPr/>
          </p:nvSpPr>
          <p:spPr>
            <a:xfrm>
              <a:off x="2496" y="1346"/>
              <a:ext cx="2637" cy="24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3200"/>
                <a:buFont typeface="Times New Roman"/>
                <a:buNone/>
              </a:pPr>
              <a:r>
                <a:rPr b="1" i="0" lang="en-US" sz="3200" u="none" cap="none" strike="noStrike">
                  <a:solidFill>
                    <a:srgbClr val="007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2      3       5      7       2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1" i="0" sz="200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3200"/>
                <a:buFont typeface="Times New Roman"/>
                <a:buNone/>
              </a:pPr>
              <a:r>
                <a:rPr b="1" i="0" lang="en-US" sz="3200" u="none" cap="none" strike="noStrike">
                  <a:solidFill>
                    <a:srgbClr val="007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3      </a:t>
              </a:r>
              <a:r>
                <a:rPr b="1" i="0" lang="en-US" sz="32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r>
                <a:rPr b="1" i="0" lang="en-US" sz="3200" u="none" cap="none" strike="noStrike">
                  <a:solidFill>
                    <a:srgbClr val="007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7      5       2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1" i="0" sz="240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3200"/>
                <a:buFont typeface="Times New Roman"/>
                <a:buNone/>
              </a:pPr>
              <a:r>
                <a:rPr b="1" i="0" lang="en-US" sz="3200" u="none" cap="none" strike="noStrike">
                  <a:solidFill>
                    <a:srgbClr val="007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5      6       5      3       1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1" i="0" sz="200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3200"/>
                <a:buFont typeface="Times New Roman"/>
                <a:buNone/>
              </a:pPr>
              <a:r>
                <a:rPr b="1" i="0" lang="en-US" sz="3200" u="none" cap="none" strike="noStrike">
                  <a:solidFill>
                    <a:srgbClr val="007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2      6       2      2       1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1" i="0" sz="200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3200"/>
                <a:buFont typeface="Times New Roman"/>
                <a:buNone/>
              </a:pPr>
              <a:r>
                <a:rPr b="1" i="0" lang="en-US" sz="3200" u="none" cap="none" strike="noStrike">
                  <a:solidFill>
                    <a:srgbClr val="007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7      3       3      2       0</a:t>
              </a: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3072" y="1776"/>
              <a:ext cx="1632" cy="1536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3600" y="1248"/>
              <a:ext cx="528" cy="2592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2496" y="2304"/>
              <a:ext cx="2784" cy="52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2496" y="1248"/>
              <a:ext cx="2784" cy="2592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2496" y="3312"/>
              <a:ext cx="576" cy="52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2496" y="1248"/>
              <a:ext cx="576" cy="52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4704" y="1248"/>
              <a:ext cx="576" cy="52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4704" y="3312"/>
              <a:ext cx="576" cy="52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04" name="Google Shape;404;p39"/>
          <p:cNvGrpSpPr/>
          <p:nvPr/>
        </p:nvGrpSpPr>
        <p:grpSpPr>
          <a:xfrm>
            <a:off x="7608168" y="1896144"/>
            <a:ext cx="4419600" cy="4114800"/>
            <a:chOff x="2496" y="1248"/>
            <a:chExt cx="2784" cy="2592"/>
          </a:xfrm>
        </p:grpSpPr>
        <p:sp>
          <p:nvSpPr>
            <p:cNvPr id="405" name="Google Shape;405;p39"/>
            <p:cNvSpPr txBox="1"/>
            <p:nvPr/>
          </p:nvSpPr>
          <p:spPr>
            <a:xfrm>
              <a:off x="2496" y="1346"/>
              <a:ext cx="2399" cy="1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3200"/>
                <a:buFont typeface="Times New Roman"/>
                <a:buNone/>
              </a:pPr>
              <a:r>
                <a:rPr b="1" i="0" lang="en-US" sz="3200" u="none" cap="none" strike="noStrike">
                  <a:solidFill>
                    <a:srgbClr val="3333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1" i="0" sz="2000" u="none" cap="none" strike="noStrik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3200"/>
                <a:buFont typeface="Times New Roman"/>
                <a:buNone/>
              </a:pPr>
              <a:r>
                <a:rPr b="1" i="0" lang="en-US" sz="3200" u="none" cap="none" strike="noStrike">
                  <a:solidFill>
                    <a:srgbClr val="3333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</a:t>
              </a:r>
              <a:r>
                <a:rPr b="1" i="0" lang="en-US" sz="32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-3   </a:t>
              </a:r>
              <a:r>
                <a:rPr b="1" i="0" lang="en-US" sz="3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?       ?    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t/>
              </a:r>
              <a:endParaRPr b="1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Times New Roman"/>
                <a:buNone/>
              </a:pPr>
              <a:r>
                <a:rPr b="1" i="0" lang="en-US" sz="3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?</a:t>
              </a:r>
              <a:r>
                <a:rPr b="1" i="0" lang="en-US" sz="3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?      ?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Times New Roman"/>
                <a:buNone/>
              </a:pPr>
              <a:r>
                <a:rPr b="1" i="0" lang="en-US" sz="3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?      ?</a:t>
              </a:r>
              <a:r>
                <a:rPr b="1" i="0" lang="en-US" sz="3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?</a:t>
              </a:r>
              <a:endParaRPr b="1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3072" y="1776"/>
              <a:ext cx="1632" cy="1536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3600" y="1248"/>
              <a:ext cx="528" cy="2592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2496" y="2304"/>
              <a:ext cx="2784" cy="52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2496" y="1248"/>
              <a:ext cx="2784" cy="2592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2496" y="3312"/>
              <a:ext cx="576" cy="52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2496" y="1248"/>
              <a:ext cx="576" cy="52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4704" y="1248"/>
              <a:ext cx="576" cy="52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4704" y="3312"/>
              <a:ext cx="576" cy="52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414" name="Google Shape;414;p39"/>
          <p:cNvSpPr txBox="1"/>
          <p:nvPr/>
        </p:nvSpPr>
        <p:spPr>
          <a:xfrm>
            <a:off x="1763432" y="6237312"/>
            <a:ext cx="9785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2*0 + 3*(-1) + 5*0 + 3*(-1) + 4*4 + 7*(-1) + 5*0 + 6*(-1) + 5*0 = 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-3</a:t>
            </a:r>
            <a:endParaRPr/>
          </a:p>
        </p:txBody>
      </p:sp>
      <p:sp>
        <p:nvSpPr>
          <p:cNvPr id="415" name="Google Shape;415;p39"/>
          <p:cNvSpPr/>
          <p:nvPr/>
        </p:nvSpPr>
        <p:spPr>
          <a:xfrm>
            <a:off x="2999656" y="1916832"/>
            <a:ext cx="2590800" cy="249438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9"/>
          <p:cNvSpPr txBox="1"/>
          <p:nvPr/>
        </p:nvSpPr>
        <p:spPr>
          <a:xfrm>
            <a:off x="623393" y="1412776"/>
            <a:ext cx="109452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Mask (Filter)                               Given Image                                          Filtered Image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40"/>
          <p:cNvGrpSpPr/>
          <p:nvPr/>
        </p:nvGrpSpPr>
        <p:grpSpPr>
          <a:xfrm>
            <a:off x="1828800" y="3913584"/>
            <a:ext cx="3200400" cy="2971800"/>
            <a:chOff x="192" y="2208"/>
            <a:chExt cx="2160" cy="1872"/>
          </a:xfrm>
        </p:grpSpPr>
        <p:sp>
          <p:nvSpPr>
            <p:cNvPr id="422" name="Google Shape;422;p40"/>
            <p:cNvSpPr/>
            <p:nvPr/>
          </p:nvSpPr>
          <p:spPr>
            <a:xfrm>
              <a:off x="639" y="2589"/>
              <a:ext cx="1266" cy="111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1048" y="2208"/>
              <a:ext cx="410" cy="187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192" y="2971"/>
              <a:ext cx="2160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192" y="2208"/>
              <a:ext cx="2160" cy="187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192" y="3699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192" y="2208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1905" y="2208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1905" y="3699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0" name="Google Shape;430;p40"/>
          <p:cNvGrpSpPr/>
          <p:nvPr/>
        </p:nvGrpSpPr>
        <p:grpSpPr>
          <a:xfrm>
            <a:off x="2286000" y="2291160"/>
            <a:ext cx="3124200" cy="1546225"/>
            <a:chOff x="480" y="1426"/>
            <a:chExt cx="1968" cy="974"/>
          </a:xfrm>
        </p:grpSpPr>
        <p:sp>
          <p:nvSpPr>
            <p:cNvPr id="431" name="Google Shape;431;p40"/>
            <p:cNvSpPr/>
            <p:nvPr/>
          </p:nvSpPr>
          <p:spPr>
            <a:xfrm flipH="1">
              <a:off x="480" y="1426"/>
              <a:ext cx="1968" cy="782"/>
            </a:xfrm>
            <a:custGeom>
              <a:rect b="b" l="l" r="r" t="t"/>
              <a:pathLst>
                <a:path extrusionOk="0" fill="none" h="20706" w="21600">
                  <a:moveTo>
                    <a:pt x="6149" y="-1"/>
                  </a:moveTo>
                  <a:cubicBezTo>
                    <a:pt x="15314" y="2721"/>
                    <a:pt x="21600" y="11145"/>
                    <a:pt x="21600" y="20706"/>
                  </a:cubicBezTo>
                </a:path>
                <a:path extrusionOk="0" h="20706" w="21600">
                  <a:moveTo>
                    <a:pt x="6149" y="-1"/>
                  </a:moveTo>
                  <a:cubicBezTo>
                    <a:pt x="15314" y="2721"/>
                    <a:pt x="21600" y="11145"/>
                    <a:pt x="21600" y="20706"/>
                  </a:cubicBezTo>
                  <a:lnTo>
                    <a:pt x="0" y="20706"/>
                  </a:lnTo>
                  <a:close/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2" name="Google Shape;432;p40"/>
            <p:cNvCxnSpPr/>
            <p:nvPr/>
          </p:nvCxnSpPr>
          <p:spPr>
            <a:xfrm>
              <a:off x="480" y="2160"/>
              <a:ext cx="0" cy="24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33" name="Google Shape;433;p40"/>
          <p:cNvGrpSpPr/>
          <p:nvPr/>
        </p:nvGrpSpPr>
        <p:grpSpPr>
          <a:xfrm>
            <a:off x="4500563" y="1046559"/>
            <a:ext cx="2590800" cy="2438400"/>
            <a:chOff x="201" y="1074"/>
            <a:chExt cx="1632" cy="1536"/>
          </a:xfrm>
        </p:grpSpPr>
        <p:sp>
          <p:nvSpPr>
            <p:cNvPr id="434" name="Google Shape;434;p40"/>
            <p:cNvSpPr txBox="1"/>
            <p:nvPr/>
          </p:nvSpPr>
          <p:spPr>
            <a:xfrm>
              <a:off x="297" y="1163"/>
              <a:ext cx="1438" cy="1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0     -1      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-1      4     -1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0     -1      0</a:t>
              </a: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201" y="1074"/>
              <a:ext cx="1632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729" y="1074"/>
              <a:ext cx="528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201" y="1602"/>
              <a:ext cx="1632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" name="Google Shape;438;p40"/>
          <p:cNvGrpSpPr/>
          <p:nvPr/>
        </p:nvGrpSpPr>
        <p:grpSpPr>
          <a:xfrm>
            <a:off x="5486400" y="2008584"/>
            <a:ext cx="4419600" cy="4114800"/>
            <a:chOff x="2496" y="1248"/>
            <a:chExt cx="2784" cy="2592"/>
          </a:xfrm>
        </p:grpSpPr>
        <p:sp>
          <p:nvSpPr>
            <p:cNvPr id="439" name="Google Shape;439;p40"/>
            <p:cNvSpPr txBox="1"/>
            <p:nvPr/>
          </p:nvSpPr>
          <p:spPr>
            <a:xfrm>
              <a:off x="2496" y="1346"/>
              <a:ext cx="2637" cy="24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2      3       5      7       2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3      4       7      5       2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5      6       5      3       1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2      6       2      2       1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7      3       3      2       0</a:t>
              </a: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3072" y="1776"/>
              <a:ext cx="1632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3600" y="1248"/>
              <a:ext cx="528" cy="259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2496" y="2304"/>
              <a:ext cx="2784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2496" y="1248"/>
              <a:ext cx="2784" cy="259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2496" y="3312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2496" y="1248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4704" y="1248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4704" y="3312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8" name="Google Shape;448;p40"/>
          <p:cNvSpPr txBox="1"/>
          <p:nvPr/>
        </p:nvSpPr>
        <p:spPr>
          <a:xfrm>
            <a:off x="1981200" y="3985022"/>
            <a:ext cx="36420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49" name="Google Shape;449;p40"/>
          <p:cNvSpPr/>
          <p:nvPr/>
        </p:nvSpPr>
        <p:spPr>
          <a:xfrm>
            <a:off x="210144" y="188640"/>
            <a:ext cx="103880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Filtering - With Zero Padding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41"/>
          <p:cNvGrpSpPr/>
          <p:nvPr/>
        </p:nvGrpSpPr>
        <p:grpSpPr>
          <a:xfrm>
            <a:off x="1828800" y="3886200"/>
            <a:ext cx="3200400" cy="2971800"/>
            <a:chOff x="192" y="2208"/>
            <a:chExt cx="2160" cy="1872"/>
          </a:xfrm>
        </p:grpSpPr>
        <p:sp>
          <p:nvSpPr>
            <p:cNvPr id="455" name="Google Shape;455;p41"/>
            <p:cNvSpPr/>
            <p:nvPr/>
          </p:nvSpPr>
          <p:spPr>
            <a:xfrm>
              <a:off x="639" y="2589"/>
              <a:ext cx="1266" cy="111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1048" y="2208"/>
              <a:ext cx="410" cy="187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192" y="2971"/>
              <a:ext cx="2160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192" y="2208"/>
              <a:ext cx="2160" cy="187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192" y="3699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41"/>
            <p:cNvSpPr/>
            <p:nvPr/>
          </p:nvSpPr>
          <p:spPr>
            <a:xfrm>
              <a:off x="192" y="2208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1905" y="2208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1905" y="3699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" name="Google Shape;463;p41"/>
          <p:cNvGrpSpPr/>
          <p:nvPr/>
        </p:nvGrpSpPr>
        <p:grpSpPr>
          <a:xfrm>
            <a:off x="2819400" y="2133601"/>
            <a:ext cx="3581400" cy="1546225"/>
            <a:chOff x="480" y="1426"/>
            <a:chExt cx="1968" cy="974"/>
          </a:xfrm>
        </p:grpSpPr>
        <p:sp>
          <p:nvSpPr>
            <p:cNvPr id="464" name="Google Shape;464;p41"/>
            <p:cNvSpPr/>
            <p:nvPr/>
          </p:nvSpPr>
          <p:spPr>
            <a:xfrm flipH="1">
              <a:off x="480" y="1426"/>
              <a:ext cx="1968" cy="782"/>
            </a:xfrm>
            <a:custGeom>
              <a:rect b="b" l="l" r="r" t="t"/>
              <a:pathLst>
                <a:path extrusionOk="0" fill="none" h="20706" w="21600">
                  <a:moveTo>
                    <a:pt x="6149" y="-1"/>
                  </a:moveTo>
                  <a:cubicBezTo>
                    <a:pt x="15314" y="2721"/>
                    <a:pt x="21600" y="11145"/>
                    <a:pt x="21600" y="20706"/>
                  </a:cubicBezTo>
                </a:path>
                <a:path extrusionOk="0" h="20706" w="21600">
                  <a:moveTo>
                    <a:pt x="6149" y="-1"/>
                  </a:moveTo>
                  <a:cubicBezTo>
                    <a:pt x="15314" y="2721"/>
                    <a:pt x="21600" y="11145"/>
                    <a:pt x="21600" y="20706"/>
                  </a:cubicBezTo>
                  <a:lnTo>
                    <a:pt x="0" y="20706"/>
                  </a:lnTo>
                  <a:close/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5" name="Google Shape;465;p41"/>
            <p:cNvCxnSpPr/>
            <p:nvPr/>
          </p:nvCxnSpPr>
          <p:spPr>
            <a:xfrm>
              <a:off x="480" y="2160"/>
              <a:ext cx="0" cy="24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66" name="Google Shape;466;p41"/>
          <p:cNvGrpSpPr/>
          <p:nvPr/>
        </p:nvGrpSpPr>
        <p:grpSpPr>
          <a:xfrm>
            <a:off x="5414963" y="1019175"/>
            <a:ext cx="2590800" cy="2438400"/>
            <a:chOff x="201" y="1074"/>
            <a:chExt cx="1632" cy="1536"/>
          </a:xfrm>
        </p:grpSpPr>
        <p:sp>
          <p:nvSpPr>
            <p:cNvPr id="467" name="Google Shape;467;p41"/>
            <p:cNvSpPr txBox="1"/>
            <p:nvPr/>
          </p:nvSpPr>
          <p:spPr>
            <a:xfrm>
              <a:off x="297" y="1163"/>
              <a:ext cx="1438" cy="1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0     -1      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-1      4     -1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0     -1      0</a:t>
              </a:r>
              <a:endParaRPr/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201" y="1074"/>
              <a:ext cx="1632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729" y="1074"/>
              <a:ext cx="528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201" y="1602"/>
              <a:ext cx="1632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" name="Google Shape;471;p41"/>
          <p:cNvGrpSpPr/>
          <p:nvPr/>
        </p:nvGrpSpPr>
        <p:grpSpPr>
          <a:xfrm>
            <a:off x="5486400" y="1981200"/>
            <a:ext cx="4419600" cy="4114800"/>
            <a:chOff x="2496" y="1248"/>
            <a:chExt cx="2784" cy="2592"/>
          </a:xfrm>
        </p:grpSpPr>
        <p:sp>
          <p:nvSpPr>
            <p:cNvPr id="472" name="Google Shape;472;p41"/>
            <p:cNvSpPr txBox="1"/>
            <p:nvPr/>
          </p:nvSpPr>
          <p:spPr>
            <a:xfrm>
              <a:off x="2496" y="1346"/>
              <a:ext cx="2637" cy="24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2      3       5      7       2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3      4       7      5       2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5      6       5      3       1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2      6       2      2       1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7      3       3      2       0</a:t>
              </a:r>
              <a:endParaRPr/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3072" y="1776"/>
              <a:ext cx="1632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3600" y="1248"/>
              <a:ext cx="528" cy="259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2496" y="2304"/>
              <a:ext cx="2784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2496" y="1248"/>
              <a:ext cx="2784" cy="259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2496" y="3312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2496" y="1248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4704" y="1248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4704" y="3312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1" name="Google Shape;481;p41"/>
          <p:cNvSpPr txBox="1"/>
          <p:nvPr/>
        </p:nvSpPr>
        <p:spPr>
          <a:xfrm>
            <a:off x="1981200" y="3957638"/>
            <a:ext cx="36420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82" name="Google Shape;482;p41"/>
          <p:cNvSpPr txBox="1"/>
          <p:nvPr/>
        </p:nvSpPr>
        <p:spPr>
          <a:xfrm>
            <a:off x="2574996" y="3920876"/>
            <a:ext cx="36420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83" name="Google Shape;483;p41"/>
          <p:cNvSpPr/>
          <p:nvPr/>
        </p:nvSpPr>
        <p:spPr>
          <a:xfrm>
            <a:off x="210144" y="188640"/>
            <a:ext cx="103880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Filtering - With Zero Padding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42"/>
          <p:cNvGrpSpPr/>
          <p:nvPr/>
        </p:nvGrpSpPr>
        <p:grpSpPr>
          <a:xfrm>
            <a:off x="1828800" y="3886200"/>
            <a:ext cx="3200400" cy="2971800"/>
            <a:chOff x="192" y="2208"/>
            <a:chExt cx="2160" cy="1872"/>
          </a:xfrm>
        </p:grpSpPr>
        <p:sp>
          <p:nvSpPr>
            <p:cNvPr id="489" name="Google Shape;489;p42"/>
            <p:cNvSpPr/>
            <p:nvPr/>
          </p:nvSpPr>
          <p:spPr>
            <a:xfrm>
              <a:off x="639" y="2589"/>
              <a:ext cx="1266" cy="111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1048" y="2208"/>
              <a:ext cx="410" cy="187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192" y="2971"/>
              <a:ext cx="2160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192" y="2208"/>
              <a:ext cx="2160" cy="187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42"/>
            <p:cNvSpPr/>
            <p:nvPr/>
          </p:nvSpPr>
          <p:spPr>
            <a:xfrm>
              <a:off x="192" y="3699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42"/>
            <p:cNvSpPr/>
            <p:nvPr/>
          </p:nvSpPr>
          <p:spPr>
            <a:xfrm>
              <a:off x="192" y="2208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1905" y="2208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1905" y="3699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" name="Google Shape;497;p42"/>
          <p:cNvGrpSpPr/>
          <p:nvPr/>
        </p:nvGrpSpPr>
        <p:grpSpPr>
          <a:xfrm>
            <a:off x="3429000" y="2286001"/>
            <a:ext cx="3657600" cy="1546225"/>
            <a:chOff x="480" y="1426"/>
            <a:chExt cx="1968" cy="974"/>
          </a:xfrm>
        </p:grpSpPr>
        <p:sp>
          <p:nvSpPr>
            <p:cNvPr id="498" name="Google Shape;498;p42"/>
            <p:cNvSpPr/>
            <p:nvPr/>
          </p:nvSpPr>
          <p:spPr>
            <a:xfrm flipH="1">
              <a:off x="480" y="1426"/>
              <a:ext cx="1968" cy="782"/>
            </a:xfrm>
            <a:custGeom>
              <a:rect b="b" l="l" r="r" t="t"/>
              <a:pathLst>
                <a:path extrusionOk="0" fill="none" h="20706" w="21600">
                  <a:moveTo>
                    <a:pt x="6149" y="-1"/>
                  </a:moveTo>
                  <a:cubicBezTo>
                    <a:pt x="15314" y="2721"/>
                    <a:pt x="21600" y="11145"/>
                    <a:pt x="21600" y="20706"/>
                  </a:cubicBezTo>
                </a:path>
                <a:path extrusionOk="0" h="20706" w="21600">
                  <a:moveTo>
                    <a:pt x="6149" y="-1"/>
                  </a:moveTo>
                  <a:cubicBezTo>
                    <a:pt x="15314" y="2721"/>
                    <a:pt x="21600" y="11145"/>
                    <a:pt x="21600" y="20706"/>
                  </a:cubicBezTo>
                  <a:lnTo>
                    <a:pt x="0" y="20706"/>
                  </a:lnTo>
                  <a:close/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9" name="Google Shape;499;p42"/>
            <p:cNvCxnSpPr/>
            <p:nvPr/>
          </p:nvCxnSpPr>
          <p:spPr>
            <a:xfrm>
              <a:off x="480" y="2160"/>
              <a:ext cx="0" cy="24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00" name="Google Shape;500;p42"/>
          <p:cNvGrpSpPr/>
          <p:nvPr/>
        </p:nvGrpSpPr>
        <p:grpSpPr>
          <a:xfrm>
            <a:off x="6243638" y="1019175"/>
            <a:ext cx="2590800" cy="2438400"/>
            <a:chOff x="201" y="1074"/>
            <a:chExt cx="1632" cy="1536"/>
          </a:xfrm>
        </p:grpSpPr>
        <p:sp>
          <p:nvSpPr>
            <p:cNvPr id="501" name="Google Shape;501;p42"/>
            <p:cNvSpPr txBox="1"/>
            <p:nvPr/>
          </p:nvSpPr>
          <p:spPr>
            <a:xfrm>
              <a:off x="297" y="1163"/>
              <a:ext cx="1438" cy="1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0     -1      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-1      4     -1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0     -1      0</a:t>
              </a: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201" y="1074"/>
              <a:ext cx="1632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729" y="1074"/>
              <a:ext cx="528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201" y="1602"/>
              <a:ext cx="1632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42"/>
          <p:cNvGrpSpPr/>
          <p:nvPr/>
        </p:nvGrpSpPr>
        <p:grpSpPr>
          <a:xfrm>
            <a:off x="5486400" y="1981200"/>
            <a:ext cx="4419600" cy="4114800"/>
            <a:chOff x="2496" y="1248"/>
            <a:chExt cx="2784" cy="2592"/>
          </a:xfrm>
        </p:grpSpPr>
        <p:sp>
          <p:nvSpPr>
            <p:cNvPr id="506" name="Google Shape;506;p42"/>
            <p:cNvSpPr txBox="1"/>
            <p:nvPr/>
          </p:nvSpPr>
          <p:spPr>
            <a:xfrm>
              <a:off x="2496" y="1346"/>
              <a:ext cx="2637" cy="24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2      3       5      7       2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3      4       7      5       2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5      6       5      3       1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2      6       2      2       1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7      3       3      2       0</a:t>
              </a:r>
              <a:endParaRPr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3072" y="1776"/>
              <a:ext cx="1632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3600" y="1248"/>
              <a:ext cx="528" cy="259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2496" y="2304"/>
              <a:ext cx="2784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2496" y="1248"/>
              <a:ext cx="2784" cy="259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2496" y="3312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2496" y="1248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4704" y="1248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4704" y="3312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5" name="Google Shape;515;p42"/>
          <p:cNvSpPr txBox="1"/>
          <p:nvPr/>
        </p:nvSpPr>
        <p:spPr>
          <a:xfrm>
            <a:off x="1981200" y="3957638"/>
            <a:ext cx="10823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2     1 </a:t>
            </a:r>
            <a:endParaRPr/>
          </a:p>
        </p:txBody>
      </p:sp>
      <p:sp>
        <p:nvSpPr>
          <p:cNvPr id="516" name="Google Shape;516;p42"/>
          <p:cNvSpPr txBox="1"/>
          <p:nvPr/>
        </p:nvSpPr>
        <p:spPr>
          <a:xfrm>
            <a:off x="3221402" y="3952408"/>
            <a:ext cx="36420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517" name="Google Shape;517;p42"/>
          <p:cNvSpPr/>
          <p:nvPr/>
        </p:nvSpPr>
        <p:spPr>
          <a:xfrm>
            <a:off x="210144" y="188640"/>
            <a:ext cx="103880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Filtering - With Zero Padding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43"/>
          <p:cNvGrpSpPr/>
          <p:nvPr/>
        </p:nvGrpSpPr>
        <p:grpSpPr>
          <a:xfrm>
            <a:off x="1828800" y="3886200"/>
            <a:ext cx="3200400" cy="2971800"/>
            <a:chOff x="192" y="2208"/>
            <a:chExt cx="2160" cy="1872"/>
          </a:xfrm>
        </p:grpSpPr>
        <p:sp>
          <p:nvSpPr>
            <p:cNvPr id="523" name="Google Shape;523;p43"/>
            <p:cNvSpPr/>
            <p:nvPr/>
          </p:nvSpPr>
          <p:spPr>
            <a:xfrm>
              <a:off x="639" y="2589"/>
              <a:ext cx="1266" cy="111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1048" y="2208"/>
              <a:ext cx="410" cy="187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192" y="2971"/>
              <a:ext cx="2160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192" y="2208"/>
              <a:ext cx="2160" cy="187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192" y="3699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192" y="2208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43"/>
            <p:cNvSpPr/>
            <p:nvPr/>
          </p:nvSpPr>
          <p:spPr>
            <a:xfrm>
              <a:off x="1905" y="2208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43"/>
            <p:cNvSpPr/>
            <p:nvPr/>
          </p:nvSpPr>
          <p:spPr>
            <a:xfrm>
              <a:off x="1905" y="3699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" name="Google Shape;531;p43"/>
          <p:cNvGrpSpPr/>
          <p:nvPr/>
        </p:nvGrpSpPr>
        <p:grpSpPr>
          <a:xfrm>
            <a:off x="3962400" y="2286001"/>
            <a:ext cx="4495800" cy="1546225"/>
            <a:chOff x="480" y="1426"/>
            <a:chExt cx="1968" cy="974"/>
          </a:xfrm>
        </p:grpSpPr>
        <p:sp>
          <p:nvSpPr>
            <p:cNvPr id="532" name="Google Shape;532;p43"/>
            <p:cNvSpPr/>
            <p:nvPr/>
          </p:nvSpPr>
          <p:spPr>
            <a:xfrm flipH="1">
              <a:off x="480" y="1426"/>
              <a:ext cx="1968" cy="782"/>
            </a:xfrm>
            <a:custGeom>
              <a:rect b="b" l="l" r="r" t="t"/>
              <a:pathLst>
                <a:path extrusionOk="0" fill="none" h="20706" w="21600">
                  <a:moveTo>
                    <a:pt x="6149" y="-1"/>
                  </a:moveTo>
                  <a:cubicBezTo>
                    <a:pt x="15314" y="2721"/>
                    <a:pt x="21600" y="11145"/>
                    <a:pt x="21600" y="20706"/>
                  </a:cubicBezTo>
                </a:path>
                <a:path extrusionOk="0" h="20706" w="21600">
                  <a:moveTo>
                    <a:pt x="6149" y="-1"/>
                  </a:moveTo>
                  <a:cubicBezTo>
                    <a:pt x="15314" y="2721"/>
                    <a:pt x="21600" y="11145"/>
                    <a:pt x="21600" y="20706"/>
                  </a:cubicBezTo>
                  <a:lnTo>
                    <a:pt x="0" y="20706"/>
                  </a:lnTo>
                  <a:close/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33" name="Google Shape;533;p43"/>
            <p:cNvCxnSpPr/>
            <p:nvPr/>
          </p:nvCxnSpPr>
          <p:spPr>
            <a:xfrm>
              <a:off x="480" y="2160"/>
              <a:ext cx="0" cy="24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34" name="Google Shape;534;p43"/>
          <p:cNvGrpSpPr/>
          <p:nvPr/>
        </p:nvGrpSpPr>
        <p:grpSpPr>
          <a:xfrm>
            <a:off x="7043738" y="1019175"/>
            <a:ext cx="2590800" cy="2438400"/>
            <a:chOff x="201" y="1074"/>
            <a:chExt cx="1632" cy="1536"/>
          </a:xfrm>
        </p:grpSpPr>
        <p:sp>
          <p:nvSpPr>
            <p:cNvPr id="535" name="Google Shape;535;p43"/>
            <p:cNvSpPr txBox="1"/>
            <p:nvPr/>
          </p:nvSpPr>
          <p:spPr>
            <a:xfrm>
              <a:off x="297" y="1163"/>
              <a:ext cx="1438" cy="1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0     -1      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-1      4     -1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0     -1      0</a:t>
              </a:r>
              <a:endParaRPr/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201" y="1074"/>
              <a:ext cx="1632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729" y="1074"/>
              <a:ext cx="528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43"/>
            <p:cNvSpPr/>
            <p:nvPr/>
          </p:nvSpPr>
          <p:spPr>
            <a:xfrm>
              <a:off x="201" y="1602"/>
              <a:ext cx="1632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9" name="Google Shape;539;p43"/>
          <p:cNvGrpSpPr/>
          <p:nvPr/>
        </p:nvGrpSpPr>
        <p:grpSpPr>
          <a:xfrm>
            <a:off x="5486400" y="1981200"/>
            <a:ext cx="4419600" cy="4114800"/>
            <a:chOff x="2496" y="1248"/>
            <a:chExt cx="2784" cy="2592"/>
          </a:xfrm>
        </p:grpSpPr>
        <p:sp>
          <p:nvSpPr>
            <p:cNvPr id="540" name="Google Shape;540;p43"/>
            <p:cNvSpPr txBox="1"/>
            <p:nvPr/>
          </p:nvSpPr>
          <p:spPr>
            <a:xfrm>
              <a:off x="2496" y="1346"/>
              <a:ext cx="2637" cy="24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2      3       5      7       2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3      4       7      5       2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5      6       5      3       1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2      6       2      2       1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7      3       3      2       0</a:t>
              </a:r>
              <a:endParaRPr/>
            </a:p>
          </p:txBody>
        </p:sp>
        <p:sp>
          <p:nvSpPr>
            <p:cNvPr id="541" name="Google Shape;541;p43"/>
            <p:cNvSpPr/>
            <p:nvPr/>
          </p:nvSpPr>
          <p:spPr>
            <a:xfrm>
              <a:off x="3072" y="1776"/>
              <a:ext cx="1632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3600" y="1248"/>
              <a:ext cx="528" cy="259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496" y="2304"/>
              <a:ext cx="2784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496" y="1248"/>
              <a:ext cx="2784" cy="259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2496" y="3312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2496" y="1248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4704" y="1248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4704" y="3312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p43"/>
          <p:cNvSpPr txBox="1"/>
          <p:nvPr/>
        </p:nvSpPr>
        <p:spPr>
          <a:xfrm>
            <a:off x="1981201" y="3957638"/>
            <a:ext cx="17107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2     1     3 </a:t>
            </a:r>
            <a:endParaRPr/>
          </a:p>
        </p:txBody>
      </p:sp>
      <p:sp>
        <p:nvSpPr>
          <p:cNvPr id="550" name="Google Shape;550;p43"/>
          <p:cNvSpPr txBox="1"/>
          <p:nvPr/>
        </p:nvSpPr>
        <p:spPr>
          <a:xfrm>
            <a:off x="3725915" y="3952408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/>
          </a:p>
        </p:txBody>
      </p:sp>
      <p:sp>
        <p:nvSpPr>
          <p:cNvPr id="551" name="Google Shape;551;p43"/>
          <p:cNvSpPr/>
          <p:nvPr/>
        </p:nvSpPr>
        <p:spPr>
          <a:xfrm>
            <a:off x="210144" y="188640"/>
            <a:ext cx="103880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Filtering - With Zero Padding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44"/>
          <p:cNvGrpSpPr/>
          <p:nvPr/>
        </p:nvGrpSpPr>
        <p:grpSpPr>
          <a:xfrm>
            <a:off x="1828800" y="3886200"/>
            <a:ext cx="3200400" cy="2971800"/>
            <a:chOff x="192" y="2208"/>
            <a:chExt cx="2160" cy="1872"/>
          </a:xfrm>
        </p:grpSpPr>
        <p:sp>
          <p:nvSpPr>
            <p:cNvPr id="557" name="Google Shape;557;p44"/>
            <p:cNvSpPr/>
            <p:nvPr/>
          </p:nvSpPr>
          <p:spPr>
            <a:xfrm>
              <a:off x="639" y="2589"/>
              <a:ext cx="1266" cy="111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1048" y="2208"/>
              <a:ext cx="410" cy="187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192" y="2971"/>
              <a:ext cx="2160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192" y="2208"/>
              <a:ext cx="2160" cy="187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44"/>
            <p:cNvSpPr/>
            <p:nvPr/>
          </p:nvSpPr>
          <p:spPr>
            <a:xfrm>
              <a:off x="192" y="3699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44"/>
            <p:cNvSpPr/>
            <p:nvPr/>
          </p:nvSpPr>
          <p:spPr>
            <a:xfrm>
              <a:off x="192" y="2208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1905" y="2208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44"/>
            <p:cNvSpPr/>
            <p:nvPr/>
          </p:nvSpPr>
          <p:spPr>
            <a:xfrm>
              <a:off x="1905" y="3699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5" name="Google Shape;565;p44"/>
          <p:cNvGrpSpPr/>
          <p:nvPr/>
        </p:nvGrpSpPr>
        <p:grpSpPr>
          <a:xfrm>
            <a:off x="4648200" y="2286001"/>
            <a:ext cx="4648200" cy="1546225"/>
            <a:chOff x="480" y="1426"/>
            <a:chExt cx="1968" cy="974"/>
          </a:xfrm>
        </p:grpSpPr>
        <p:sp>
          <p:nvSpPr>
            <p:cNvPr id="566" name="Google Shape;566;p44"/>
            <p:cNvSpPr/>
            <p:nvPr/>
          </p:nvSpPr>
          <p:spPr>
            <a:xfrm flipH="1">
              <a:off x="480" y="1426"/>
              <a:ext cx="1968" cy="782"/>
            </a:xfrm>
            <a:custGeom>
              <a:rect b="b" l="l" r="r" t="t"/>
              <a:pathLst>
                <a:path extrusionOk="0" fill="none" h="20706" w="21600">
                  <a:moveTo>
                    <a:pt x="6149" y="-1"/>
                  </a:moveTo>
                  <a:cubicBezTo>
                    <a:pt x="15314" y="2721"/>
                    <a:pt x="21600" y="11145"/>
                    <a:pt x="21600" y="20706"/>
                  </a:cubicBezTo>
                </a:path>
                <a:path extrusionOk="0" h="20706" w="21600">
                  <a:moveTo>
                    <a:pt x="6149" y="-1"/>
                  </a:moveTo>
                  <a:cubicBezTo>
                    <a:pt x="15314" y="2721"/>
                    <a:pt x="21600" y="11145"/>
                    <a:pt x="21600" y="20706"/>
                  </a:cubicBezTo>
                  <a:lnTo>
                    <a:pt x="0" y="20706"/>
                  </a:lnTo>
                  <a:close/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67" name="Google Shape;567;p44"/>
            <p:cNvCxnSpPr/>
            <p:nvPr/>
          </p:nvCxnSpPr>
          <p:spPr>
            <a:xfrm>
              <a:off x="480" y="2160"/>
              <a:ext cx="0" cy="24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68" name="Google Shape;568;p44"/>
          <p:cNvGrpSpPr/>
          <p:nvPr/>
        </p:nvGrpSpPr>
        <p:grpSpPr>
          <a:xfrm>
            <a:off x="7958138" y="1019175"/>
            <a:ext cx="2590800" cy="2438400"/>
            <a:chOff x="201" y="1074"/>
            <a:chExt cx="1632" cy="1536"/>
          </a:xfrm>
        </p:grpSpPr>
        <p:sp>
          <p:nvSpPr>
            <p:cNvPr id="569" name="Google Shape;569;p44"/>
            <p:cNvSpPr txBox="1"/>
            <p:nvPr/>
          </p:nvSpPr>
          <p:spPr>
            <a:xfrm>
              <a:off x="297" y="1163"/>
              <a:ext cx="1438" cy="1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0     -1      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-1      4     -1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0     -1      0</a:t>
              </a:r>
              <a:endParaRPr/>
            </a:p>
          </p:txBody>
        </p:sp>
        <p:sp>
          <p:nvSpPr>
            <p:cNvPr id="570" name="Google Shape;570;p44"/>
            <p:cNvSpPr/>
            <p:nvPr/>
          </p:nvSpPr>
          <p:spPr>
            <a:xfrm>
              <a:off x="201" y="1074"/>
              <a:ext cx="1632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44"/>
            <p:cNvSpPr/>
            <p:nvPr/>
          </p:nvSpPr>
          <p:spPr>
            <a:xfrm>
              <a:off x="729" y="1074"/>
              <a:ext cx="528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201" y="1602"/>
              <a:ext cx="1632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44"/>
          <p:cNvGrpSpPr/>
          <p:nvPr/>
        </p:nvGrpSpPr>
        <p:grpSpPr>
          <a:xfrm>
            <a:off x="5486400" y="1981200"/>
            <a:ext cx="4419600" cy="4114800"/>
            <a:chOff x="2496" y="1248"/>
            <a:chExt cx="2784" cy="2592"/>
          </a:xfrm>
        </p:grpSpPr>
        <p:sp>
          <p:nvSpPr>
            <p:cNvPr id="574" name="Google Shape;574;p44"/>
            <p:cNvSpPr txBox="1"/>
            <p:nvPr/>
          </p:nvSpPr>
          <p:spPr>
            <a:xfrm>
              <a:off x="2496" y="1346"/>
              <a:ext cx="2637" cy="24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2      3       5      7       2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3      4       7      5       2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5      6       5      3       1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2      6       2      2       1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7      3       3      2       0</a:t>
              </a:r>
              <a:endParaRPr/>
            </a:p>
          </p:txBody>
        </p:sp>
        <p:sp>
          <p:nvSpPr>
            <p:cNvPr id="575" name="Google Shape;575;p44"/>
            <p:cNvSpPr/>
            <p:nvPr/>
          </p:nvSpPr>
          <p:spPr>
            <a:xfrm>
              <a:off x="3072" y="1776"/>
              <a:ext cx="1632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44"/>
            <p:cNvSpPr/>
            <p:nvPr/>
          </p:nvSpPr>
          <p:spPr>
            <a:xfrm>
              <a:off x="3600" y="1248"/>
              <a:ext cx="528" cy="259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44"/>
            <p:cNvSpPr/>
            <p:nvPr/>
          </p:nvSpPr>
          <p:spPr>
            <a:xfrm>
              <a:off x="2496" y="2304"/>
              <a:ext cx="2784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44"/>
            <p:cNvSpPr/>
            <p:nvPr/>
          </p:nvSpPr>
          <p:spPr>
            <a:xfrm>
              <a:off x="2496" y="1248"/>
              <a:ext cx="2784" cy="259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44"/>
            <p:cNvSpPr/>
            <p:nvPr/>
          </p:nvSpPr>
          <p:spPr>
            <a:xfrm>
              <a:off x="2496" y="3312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44"/>
            <p:cNvSpPr/>
            <p:nvPr/>
          </p:nvSpPr>
          <p:spPr>
            <a:xfrm>
              <a:off x="2496" y="1248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44"/>
            <p:cNvSpPr/>
            <p:nvPr/>
          </p:nvSpPr>
          <p:spPr>
            <a:xfrm>
              <a:off x="4704" y="1248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44"/>
            <p:cNvSpPr/>
            <p:nvPr/>
          </p:nvSpPr>
          <p:spPr>
            <a:xfrm>
              <a:off x="4704" y="3312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3" name="Google Shape;583;p44"/>
          <p:cNvSpPr txBox="1"/>
          <p:nvPr/>
        </p:nvSpPr>
        <p:spPr>
          <a:xfrm>
            <a:off x="1981200" y="3957638"/>
            <a:ext cx="233910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2     1      3   16</a:t>
            </a:r>
            <a:endParaRPr/>
          </a:p>
        </p:txBody>
      </p:sp>
      <p:sp>
        <p:nvSpPr>
          <p:cNvPr id="584" name="Google Shape;584;p44"/>
          <p:cNvSpPr txBox="1"/>
          <p:nvPr/>
        </p:nvSpPr>
        <p:spPr>
          <a:xfrm>
            <a:off x="4451150" y="3968174"/>
            <a:ext cx="4844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/>
          </a:p>
        </p:txBody>
      </p:sp>
      <p:sp>
        <p:nvSpPr>
          <p:cNvPr id="585" name="Google Shape;585;p44"/>
          <p:cNvSpPr/>
          <p:nvPr/>
        </p:nvSpPr>
        <p:spPr>
          <a:xfrm>
            <a:off x="210144" y="188640"/>
            <a:ext cx="103880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Filtering - With Zero Padding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45"/>
          <p:cNvGrpSpPr/>
          <p:nvPr/>
        </p:nvGrpSpPr>
        <p:grpSpPr>
          <a:xfrm>
            <a:off x="1828800" y="3886200"/>
            <a:ext cx="3200400" cy="2971800"/>
            <a:chOff x="192" y="2208"/>
            <a:chExt cx="2160" cy="1872"/>
          </a:xfrm>
        </p:grpSpPr>
        <p:sp>
          <p:nvSpPr>
            <p:cNvPr id="591" name="Google Shape;591;p45"/>
            <p:cNvSpPr/>
            <p:nvPr/>
          </p:nvSpPr>
          <p:spPr>
            <a:xfrm>
              <a:off x="639" y="2589"/>
              <a:ext cx="1266" cy="111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45"/>
            <p:cNvSpPr/>
            <p:nvPr/>
          </p:nvSpPr>
          <p:spPr>
            <a:xfrm>
              <a:off x="1048" y="2208"/>
              <a:ext cx="410" cy="187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45"/>
            <p:cNvSpPr/>
            <p:nvPr/>
          </p:nvSpPr>
          <p:spPr>
            <a:xfrm>
              <a:off x="192" y="2971"/>
              <a:ext cx="2160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45"/>
            <p:cNvSpPr/>
            <p:nvPr/>
          </p:nvSpPr>
          <p:spPr>
            <a:xfrm>
              <a:off x="192" y="2208"/>
              <a:ext cx="2160" cy="187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45"/>
            <p:cNvSpPr/>
            <p:nvPr/>
          </p:nvSpPr>
          <p:spPr>
            <a:xfrm>
              <a:off x="192" y="3699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45"/>
            <p:cNvSpPr/>
            <p:nvPr/>
          </p:nvSpPr>
          <p:spPr>
            <a:xfrm>
              <a:off x="192" y="2208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45"/>
            <p:cNvSpPr/>
            <p:nvPr/>
          </p:nvSpPr>
          <p:spPr>
            <a:xfrm>
              <a:off x="1905" y="2208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45"/>
            <p:cNvSpPr/>
            <p:nvPr/>
          </p:nvSpPr>
          <p:spPr>
            <a:xfrm>
              <a:off x="1905" y="3699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9" name="Google Shape;599;p45"/>
          <p:cNvGrpSpPr/>
          <p:nvPr/>
        </p:nvGrpSpPr>
        <p:grpSpPr>
          <a:xfrm>
            <a:off x="2133600" y="3200401"/>
            <a:ext cx="4648200" cy="1546225"/>
            <a:chOff x="480" y="1426"/>
            <a:chExt cx="1968" cy="974"/>
          </a:xfrm>
        </p:grpSpPr>
        <p:sp>
          <p:nvSpPr>
            <p:cNvPr id="600" name="Google Shape;600;p45"/>
            <p:cNvSpPr/>
            <p:nvPr/>
          </p:nvSpPr>
          <p:spPr>
            <a:xfrm flipH="1">
              <a:off x="480" y="1426"/>
              <a:ext cx="1968" cy="782"/>
            </a:xfrm>
            <a:custGeom>
              <a:rect b="b" l="l" r="r" t="t"/>
              <a:pathLst>
                <a:path extrusionOk="0" fill="none" h="20706" w="21600">
                  <a:moveTo>
                    <a:pt x="6149" y="-1"/>
                  </a:moveTo>
                  <a:cubicBezTo>
                    <a:pt x="15314" y="2721"/>
                    <a:pt x="21600" y="11145"/>
                    <a:pt x="21600" y="20706"/>
                  </a:cubicBezTo>
                </a:path>
                <a:path extrusionOk="0" h="20706" w="21600">
                  <a:moveTo>
                    <a:pt x="6149" y="-1"/>
                  </a:moveTo>
                  <a:cubicBezTo>
                    <a:pt x="15314" y="2721"/>
                    <a:pt x="21600" y="11145"/>
                    <a:pt x="21600" y="20706"/>
                  </a:cubicBezTo>
                  <a:lnTo>
                    <a:pt x="0" y="20706"/>
                  </a:lnTo>
                  <a:close/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01" name="Google Shape;601;p45"/>
            <p:cNvCxnSpPr/>
            <p:nvPr/>
          </p:nvCxnSpPr>
          <p:spPr>
            <a:xfrm>
              <a:off x="480" y="2160"/>
              <a:ext cx="0" cy="24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02" name="Google Shape;602;p45"/>
          <p:cNvGrpSpPr/>
          <p:nvPr/>
        </p:nvGrpSpPr>
        <p:grpSpPr>
          <a:xfrm>
            <a:off x="4500563" y="1833563"/>
            <a:ext cx="2590800" cy="2438400"/>
            <a:chOff x="201" y="1074"/>
            <a:chExt cx="1632" cy="1536"/>
          </a:xfrm>
        </p:grpSpPr>
        <p:sp>
          <p:nvSpPr>
            <p:cNvPr id="603" name="Google Shape;603;p45"/>
            <p:cNvSpPr txBox="1"/>
            <p:nvPr/>
          </p:nvSpPr>
          <p:spPr>
            <a:xfrm>
              <a:off x="297" y="1163"/>
              <a:ext cx="1438" cy="1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0     -1      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-1      4     -1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0     -1      0</a:t>
              </a:r>
              <a:endParaRPr/>
            </a:p>
          </p:txBody>
        </p:sp>
        <p:sp>
          <p:nvSpPr>
            <p:cNvPr id="604" name="Google Shape;604;p45"/>
            <p:cNvSpPr/>
            <p:nvPr/>
          </p:nvSpPr>
          <p:spPr>
            <a:xfrm>
              <a:off x="201" y="1074"/>
              <a:ext cx="1632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45"/>
            <p:cNvSpPr/>
            <p:nvPr/>
          </p:nvSpPr>
          <p:spPr>
            <a:xfrm>
              <a:off x="729" y="1074"/>
              <a:ext cx="528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45"/>
            <p:cNvSpPr/>
            <p:nvPr/>
          </p:nvSpPr>
          <p:spPr>
            <a:xfrm>
              <a:off x="201" y="1602"/>
              <a:ext cx="1632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7" name="Google Shape;607;p45"/>
          <p:cNvGrpSpPr/>
          <p:nvPr/>
        </p:nvGrpSpPr>
        <p:grpSpPr>
          <a:xfrm>
            <a:off x="5486400" y="1981200"/>
            <a:ext cx="4419600" cy="4114800"/>
            <a:chOff x="2496" y="1248"/>
            <a:chExt cx="2784" cy="2592"/>
          </a:xfrm>
        </p:grpSpPr>
        <p:sp>
          <p:nvSpPr>
            <p:cNvPr id="608" name="Google Shape;608;p45"/>
            <p:cNvSpPr txBox="1"/>
            <p:nvPr/>
          </p:nvSpPr>
          <p:spPr>
            <a:xfrm>
              <a:off x="2496" y="1346"/>
              <a:ext cx="2637" cy="24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2      3       5      7       2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3      4       7      5       2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5      6       5      3       1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2      6       2      2       1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7      3       3      2       0</a:t>
              </a:r>
              <a:endParaRPr/>
            </a:p>
          </p:txBody>
        </p:sp>
        <p:sp>
          <p:nvSpPr>
            <p:cNvPr id="609" name="Google Shape;609;p45"/>
            <p:cNvSpPr/>
            <p:nvPr/>
          </p:nvSpPr>
          <p:spPr>
            <a:xfrm>
              <a:off x="3072" y="1776"/>
              <a:ext cx="1632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45"/>
            <p:cNvSpPr/>
            <p:nvPr/>
          </p:nvSpPr>
          <p:spPr>
            <a:xfrm>
              <a:off x="3600" y="1248"/>
              <a:ext cx="528" cy="259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45"/>
            <p:cNvSpPr/>
            <p:nvPr/>
          </p:nvSpPr>
          <p:spPr>
            <a:xfrm>
              <a:off x="2496" y="2304"/>
              <a:ext cx="2784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45"/>
            <p:cNvSpPr/>
            <p:nvPr/>
          </p:nvSpPr>
          <p:spPr>
            <a:xfrm>
              <a:off x="2496" y="1248"/>
              <a:ext cx="2784" cy="259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45"/>
            <p:cNvSpPr/>
            <p:nvPr/>
          </p:nvSpPr>
          <p:spPr>
            <a:xfrm>
              <a:off x="2496" y="3312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45"/>
            <p:cNvSpPr/>
            <p:nvPr/>
          </p:nvSpPr>
          <p:spPr>
            <a:xfrm>
              <a:off x="2496" y="1248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45"/>
            <p:cNvSpPr/>
            <p:nvPr/>
          </p:nvSpPr>
          <p:spPr>
            <a:xfrm>
              <a:off x="4704" y="1248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45"/>
            <p:cNvSpPr/>
            <p:nvPr/>
          </p:nvSpPr>
          <p:spPr>
            <a:xfrm>
              <a:off x="4704" y="3312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7" name="Google Shape;617;p45"/>
          <p:cNvSpPr txBox="1"/>
          <p:nvPr/>
        </p:nvSpPr>
        <p:spPr>
          <a:xfrm>
            <a:off x="1981201" y="3957638"/>
            <a:ext cx="30877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     1      3   16    -1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45"/>
          <p:cNvSpPr txBox="1"/>
          <p:nvPr/>
        </p:nvSpPr>
        <p:spPr>
          <a:xfrm>
            <a:off x="2007420" y="4614580"/>
            <a:ext cx="36420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619" name="Google Shape;619;p45"/>
          <p:cNvSpPr/>
          <p:nvPr/>
        </p:nvSpPr>
        <p:spPr>
          <a:xfrm>
            <a:off x="210144" y="188640"/>
            <a:ext cx="103880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Filtering - With Zero Padding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0"/>
          <p:cNvSpPr txBox="1"/>
          <p:nvPr>
            <p:ph type="title"/>
          </p:nvPr>
        </p:nvSpPr>
        <p:spPr>
          <a:xfrm>
            <a:off x="235768" y="125760"/>
            <a:ext cx="10540752" cy="926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Image Enhancement Process</a:t>
            </a:r>
            <a:endParaRPr/>
          </a:p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551384" y="1143000"/>
            <a:ext cx="10873208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descr="Figure08_01.png" id="67" name="Google Shape;6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528" y="2132856"/>
            <a:ext cx="8928991" cy="352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46"/>
          <p:cNvGrpSpPr/>
          <p:nvPr/>
        </p:nvGrpSpPr>
        <p:grpSpPr>
          <a:xfrm>
            <a:off x="1828800" y="3886200"/>
            <a:ext cx="3200400" cy="2971800"/>
            <a:chOff x="192" y="2208"/>
            <a:chExt cx="2160" cy="1872"/>
          </a:xfrm>
        </p:grpSpPr>
        <p:sp>
          <p:nvSpPr>
            <p:cNvPr id="625" name="Google Shape;625;p46"/>
            <p:cNvSpPr/>
            <p:nvPr/>
          </p:nvSpPr>
          <p:spPr>
            <a:xfrm>
              <a:off x="639" y="2589"/>
              <a:ext cx="1266" cy="111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46"/>
            <p:cNvSpPr/>
            <p:nvPr/>
          </p:nvSpPr>
          <p:spPr>
            <a:xfrm>
              <a:off x="1048" y="2208"/>
              <a:ext cx="410" cy="187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46"/>
            <p:cNvSpPr/>
            <p:nvPr/>
          </p:nvSpPr>
          <p:spPr>
            <a:xfrm>
              <a:off x="192" y="2971"/>
              <a:ext cx="2160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46"/>
            <p:cNvSpPr/>
            <p:nvPr/>
          </p:nvSpPr>
          <p:spPr>
            <a:xfrm>
              <a:off x="192" y="2208"/>
              <a:ext cx="2160" cy="187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46"/>
            <p:cNvSpPr/>
            <p:nvPr/>
          </p:nvSpPr>
          <p:spPr>
            <a:xfrm>
              <a:off x="192" y="3699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46"/>
            <p:cNvSpPr/>
            <p:nvPr/>
          </p:nvSpPr>
          <p:spPr>
            <a:xfrm>
              <a:off x="192" y="2208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46"/>
            <p:cNvSpPr/>
            <p:nvPr/>
          </p:nvSpPr>
          <p:spPr>
            <a:xfrm>
              <a:off x="1905" y="2208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46"/>
            <p:cNvSpPr/>
            <p:nvPr/>
          </p:nvSpPr>
          <p:spPr>
            <a:xfrm>
              <a:off x="1905" y="3699"/>
              <a:ext cx="447" cy="3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3" name="Google Shape;633;p46"/>
          <p:cNvSpPr txBox="1"/>
          <p:nvPr/>
        </p:nvSpPr>
        <p:spPr>
          <a:xfrm>
            <a:off x="1981201" y="3957639"/>
            <a:ext cx="3087705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     1      3   16    -1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     </a:t>
            </a:r>
            <a:endParaRPr/>
          </a:p>
        </p:txBody>
      </p:sp>
      <p:grpSp>
        <p:nvGrpSpPr>
          <p:cNvPr id="634" name="Google Shape;634;p46"/>
          <p:cNvGrpSpPr/>
          <p:nvPr/>
        </p:nvGrpSpPr>
        <p:grpSpPr>
          <a:xfrm>
            <a:off x="2948059" y="3406779"/>
            <a:ext cx="4270298" cy="1487488"/>
            <a:chOff x="599" y="1556"/>
            <a:chExt cx="1808" cy="937"/>
          </a:xfrm>
        </p:grpSpPr>
        <p:sp>
          <p:nvSpPr>
            <p:cNvPr id="635" name="Google Shape;635;p46"/>
            <p:cNvSpPr/>
            <p:nvPr/>
          </p:nvSpPr>
          <p:spPr>
            <a:xfrm flipH="1">
              <a:off x="599" y="1556"/>
              <a:ext cx="1808" cy="782"/>
            </a:xfrm>
            <a:custGeom>
              <a:rect b="b" l="l" r="r" t="t"/>
              <a:pathLst>
                <a:path extrusionOk="0" fill="none" h="20706" w="21600">
                  <a:moveTo>
                    <a:pt x="6149" y="-1"/>
                  </a:moveTo>
                  <a:cubicBezTo>
                    <a:pt x="15314" y="2721"/>
                    <a:pt x="21600" y="11145"/>
                    <a:pt x="21600" y="20706"/>
                  </a:cubicBezTo>
                </a:path>
                <a:path extrusionOk="0" h="20706" w="21600">
                  <a:moveTo>
                    <a:pt x="6149" y="-1"/>
                  </a:moveTo>
                  <a:cubicBezTo>
                    <a:pt x="15314" y="2721"/>
                    <a:pt x="21600" y="11145"/>
                    <a:pt x="21600" y="20706"/>
                  </a:cubicBezTo>
                  <a:lnTo>
                    <a:pt x="0" y="20706"/>
                  </a:lnTo>
                  <a:close/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36" name="Google Shape;636;p46"/>
            <p:cNvCxnSpPr/>
            <p:nvPr/>
          </p:nvCxnSpPr>
          <p:spPr>
            <a:xfrm>
              <a:off x="605" y="2253"/>
              <a:ext cx="0" cy="24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37" name="Google Shape;637;p46"/>
          <p:cNvGrpSpPr/>
          <p:nvPr/>
        </p:nvGrpSpPr>
        <p:grpSpPr>
          <a:xfrm>
            <a:off x="5343525" y="1833563"/>
            <a:ext cx="2590800" cy="2438400"/>
            <a:chOff x="201" y="1074"/>
            <a:chExt cx="1632" cy="1536"/>
          </a:xfrm>
        </p:grpSpPr>
        <p:sp>
          <p:nvSpPr>
            <p:cNvPr id="638" name="Google Shape;638;p46"/>
            <p:cNvSpPr txBox="1"/>
            <p:nvPr/>
          </p:nvSpPr>
          <p:spPr>
            <a:xfrm>
              <a:off x="297" y="1163"/>
              <a:ext cx="1438" cy="1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0     -1      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-1      4     -1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0     -1      0</a:t>
              </a:r>
              <a:endParaRPr/>
            </a:p>
          </p:txBody>
        </p:sp>
        <p:sp>
          <p:nvSpPr>
            <p:cNvPr id="639" name="Google Shape;639;p46"/>
            <p:cNvSpPr/>
            <p:nvPr/>
          </p:nvSpPr>
          <p:spPr>
            <a:xfrm>
              <a:off x="201" y="1074"/>
              <a:ext cx="1632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46"/>
            <p:cNvSpPr/>
            <p:nvPr/>
          </p:nvSpPr>
          <p:spPr>
            <a:xfrm>
              <a:off x="729" y="1074"/>
              <a:ext cx="528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46"/>
            <p:cNvSpPr/>
            <p:nvPr/>
          </p:nvSpPr>
          <p:spPr>
            <a:xfrm>
              <a:off x="201" y="1602"/>
              <a:ext cx="1632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2" name="Google Shape;642;p46"/>
          <p:cNvGrpSpPr/>
          <p:nvPr/>
        </p:nvGrpSpPr>
        <p:grpSpPr>
          <a:xfrm>
            <a:off x="5486400" y="1981200"/>
            <a:ext cx="4419600" cy="4114800"/>
            <a:chOff x="2496" y="1248"/>
            <a:chExt cx="2784" cy="2592"/>
          </a:xfrm>
        </p:grpSpPr>
        <p:sp>
          <p:nvSpPr>
            <p:cNvPr id="643" name="Google Shape;643;p46"/>
            <p:cNvSpPr txBox="1"/>
            <p:nvPr/>
          </p:nvSpPr>
          <p:spPr>
            <a:xfrm>
              <a:off x="2496" y="1346"/>
              <a:ext cx="2637" cy="24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2      3       5      7       2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3      4       7      5       2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5      6       5      3       1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2      6       2      2       1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   7      3       3      2       0</a:t>
              </a:r>
              <a:endParaRPr/>
            </a:p>
          </p:txBody>
        </p:sp>
        <p:sp>
          <p:nvSpPr>
            <p:cNvPr id="644" name="Google Shape;644;p46"/>
            <p:cNvSpPr/>
            <p:nvPr/>
          </p:nvSpPr>
          <p:spPr>
            <a:xfrm>
              <a:off x="3072" y="1776"/>
              <a:ext cx="1632" cy="15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46"/>
            <p:cNvSpPr/>
            <p:nvPr/>
          </p:nvSpPr>
          <p:spPr>
            <a:xfrm>
              <a:off x="3600" y="1248"/>
              <a:ext cx="528" cy="259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46"/>
            <p:cNvSpPr/>
            <p:nvPr/>
          </p:nvSpPr>
          <p:spPr>
            <a:xfrm>
              <a:off x="2496" y="2304"/>
              <a:ext cx="2784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46"/>
            <p:cNvSpPr/>
            <p:nvPr/>
          </p:nvSpPr>
          <p:spPr>
            <a:xfrm>
              <a:off x="2496" y="1248"/>
              <a:ext cx="2784" cy="259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46"/>
            <p:cNvSpPr/>
            <p:nvPr/>
          </p:nvSpPr>
          <p:spPr>
            <a:xfrm>
              <a:off x="2496" y="3312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46"/>
            <p:cNvSpPr/>
            <p:nvPr/>
          </p:nvSpPr>
          <p:spPr>
            <a:xfrm>
              <a:off x="2496" y="1248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46"/>
            <p:cNvSpPr/>
            <p:nvPr/>
          </p:nvSpPr>
          <p:spPr>
            <a:xfrm>
              <a:off x="4704" y="1248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6"/>
            <p:cNvSpPr/>
            <p:nvPr/>
          </p:nvSpPr>
          <p:spPr>
            <a:xfrm>
              <a:off x="4704" y="3312"/>
              <a:ext cx="576" cy="5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2" name="Google Shape;652;p46"/>
          <p:cNvSpPr txBox="1"/>
          <p:nvPr/>
        </p:nvSpPr>
        <p:spPr>
          <a:xfrm>
            <a:off x="2511932" y="4567238"/>
            <a:ext cx="4844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-3</a:t>
            </a:r>
            <a:endParaRPr/>
          </a:p>
        </p:txBody>
      </p:sp>
      <p:sp>
        <p:nvSpPr>
          <p:cNvPr id="653" name="Google Shape;653;p46"/>
          <p:cNvSpPr/>
          <p:nvPr/>
        </p:nvSpPr>
        <p:spPr>
          <a:xfrm>
            <a:off x="210144" y="188640"/>
            <a:ext cx="103880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Filtering - With Zero Padding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7"/>
          <p:cNvSpPr/>
          <p:nvPr/>
        </p:nvSpPr>
        <p:spPr>
          <a:xfrm>
            <a:off x="6023992" y="2637487"/>
            <a:ext cx="3560627" cy="403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 fp=padarray(f, [2 2], 'replicate')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 =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1     1     1     2     2     2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1     1     1     2     2     2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1     1    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1     2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2     2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3     3    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3     4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4     4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3     3     3     4     4     4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3     3     3     4     4     4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 fp=padarray(f, [2 2], 'circular')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 =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1     2     1     2     1     2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3     4     3     4     3     4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1     2    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1     2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1     2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3     4    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3     4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3     4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1     2     1     2     1     2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3     4     3     4     3     4</a:t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19336" y="1406381"/>
            <a:ext cx="4294912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 f=[1 2; 3 4]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 =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1     2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3     4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 fp=padarray(f, [2 2], 0)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 =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0     0     0     0     0     0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0     0     0     0     0     0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0     0    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1     2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0     0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0     0    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3     4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0     0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0     0     0     0     0     0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0     0     0     0     0     0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 fp=padarray(f, [2 2], 'symmetric')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 =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4     3     3     4     4     3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2     1     1     2     2     1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2     1    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1     2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2     1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4     3    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3     4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4     3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4     3     3     4     4     3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2     1     1     2     2     1</a:t>
            </a:r>
            <a:endParaRPr/>
          </a:p>
        </p:txBody>
      </p:sp>
      <p:sp>
        <p:nvSpPr>
          <p:cNvPr id="660" name="Google Shape;660;p47"/>
          <p:cNvSpPr/>
          <p:nvPr/>
        </p:nvSpPr>
        <p:spPr>
          <a:xfrm>
            <a:off x="210144" y="188640"/>
            <a:ext cx="103880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Filtering - Padding Options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8"/>
          <p:cNvSpPr txBox="1"/>
          <p:nvPr>
            <p:ph idx="1" type="body"/>
          </p:nvPr>
        </p:nvSpPr>
        <p:spPr>
          <a:xfrm>
            <a:off x="210144" y="1412776"/>
            <a:ext cx="11574488" cy="5445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In spatial filtering (vs. frequency domain filtering), the output image is computed directly by simple calculations on the pixels of the input image.</a:t>
            </a:r>
            <a:endParaRPr/>
          </a:p>
          <a:p>
            <a:pPr indent="-342900" lvl="0" marL="34290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Spatial filtering can be either linear or non-linear.</a:t>
            </a:r>
            <a:endParaRPr/>
          </a:p>
          <a:p>
            <a:pPr indent="-342900" lvl="0" marL="34290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For each output pixel, some neighborhood of input pixels is used in the computation. </a:t>
            </a:r>
            <a:endParaRPr sz="2800"/>
          </a:p>
          <a:p>
            <a:pPr indent="-342900" lvl="0" marL="34290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In general, </a:t>
            </a:r>
            <a:r>
              <a:rPr lang="en-US" sz="2800">
                <a:solidFill>
                  <a:srgbClr val="FF0000"/>
                </a:solidFill>
              </a:rPr>
              <a:t>linear filtering</a:t>
            </a:r>
            <a:r>
              <a:rPr lang="en-US" sz="2800"/>
              <a:t> of an image </a:t>
            </a:r>
            <a:r>
              <a:rPr i="1" lang="en-US" sz="2800"/>
              <a:t>f </a:t>
            </a:r>
            <a:r>
              <a:rPr lang="en-US" sz="2800"/>
              <a:t>of size </a:t>
            </a:r>
            <a:r>
              <a:rPr i="1" lang="en-US" sz="2800"/>
              <a:t>M</a:t>
            </a:r>
            <a:r>
              <a:rPr lang="en-US" sz="2800"/>
              <a:t>x</a:t>
            </a:r>
            <a:r>
              <a:rPr i="1" lang="en-US" sz="2800"/>
              <a:t>N</a:t>
            </a:r>
            <a:r>
              <a:rPr lang="en-US" sz="2800"/>
              <a:t> with a filter mask of size </a:t>
            </a:r>
            <a:r>
              <a:rPr i="1" lang="en-US" sz="2800"/>
              <a:t>m</a:t>
            </a:r>
            <a:r>
              <a:rPr lang="en-US" sz="2800"/>
              <a:t>x</a:t>
            </a:r>
            <a:r>
              <a:rPr i="1" lang="en-US" sz="2800"/>
              <a:t>n</a:t>
            </a:r>
            <a:r>
              <a:rPr lang="en-US" sz="2800"/>
              <a:t> is given by </a:t>
            </a:r>
            <a:endParaRPr/>
          </a:p>
          <a:p>
            <a:pPr indent="-342900" lvl="0" marL="34290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342900" lvl="0" marL="34290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/>
              <a:t>		where </a:t>
            </a:r>
            <a:r>
              <a:rPr i="1" lang="en-US" sz="2800"/>
              <a:t>a </a:t>
            </a:r>
            <a:r>
              <a:rPr lang="en-US" sz="2800"/>
              <a:t>= (</a:t>
            </a:r>
            <a:r>
              <a:rPr i="1" lang="en-US" sz="2800"/>
              <a:t>m</a:t>
            </a:r>
            <a:r>
              <a:rPr lang="en-US" sz="2800"/>
              <a:t>-1)/2 and </a:t>
            </a:r>
            <a:r>
              <a:rPr i="1" lang="en-US" sz="2800"/>
              <a:t>b </a:t>
            </a:r>
            <a:r>
              <a:rPr lang="en-US" sz="2800"/>
              <a:t>= (</a:t>
            </a:r>
            <a:r>
              <a:rPr i="1" lang="en-US" sz="2800"/>
              <a:t>n</a:t>
            </a:r>
            <a:r>
              <a:rPr lang="en-US" sz="2800"/>
              <a:t>-1)/2</a:t>
            </a:r>
            <a:endParaRPr/>
          </a:p>
          <a:p>
            <a:pPr indent="-342900" lvl="0" marL="34290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This concept is called </a:t>
            </a:r>
            <a:r>
              <a:rPr lang="en-US" sz="2800">
                <a:solidFill>
                  <a:srgbClr val="FF0000"/>
                </a:solidFill>
              </a:rPr>
              <a:t>convolution</a:t>
            </a:r>
            <a:r>
              <a:rPr lang="en-US" sz="2800"/>
              <a:t>. Filter masks are sometimes called </a:t>
            </a:r>
            <a:r>
              <a:rPr lang="en-US" sz="2800">
                <a:solidFill>
                  <a:srgbClr val="FF0000"/>
                </a:solidFill>
              </a:rPr>
              <a:t>convolution masks</a:t>
            </a:r>
            <a:r>
              <a:rPr lang="en-US" sz="2800"/>
              <a:t> or </a:t>
            </a:r>
            <a:r>
              <a:rPr lang="en-US" sz="2800">
                <a:solidFill>
                  <a:srgbClr val="FF0000"/>
                </a:solidFill>
              </a:rPr>
              <a:t>convolution kernels</a:t>
            </a:r>
            <a:r>
              <a:rPr lang="en-US" sz="2800"/>
              <a:t>.</a:t>
            </a:r>
            <a:endParaRPr/>
          </a:p>
        </p:txBody>
      </p:sp>
      <p:pic>
        <p:nvPicPr>
          <p:cNvPr id="666" name="Google Shape;66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7526" y="4437112"/>
            <a:ext cx="4778375" cy="91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8"/>
          <p:cNvSpPr/>
          <p:nvPr/>
        </p:nvSpPr>
        <p:spPr>
          <a:xfrm>
            <a:off x="210144" y="188640"/>
            <a:ext cx="103880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Types of Spatial Filtering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9"/>
          <p:cNvSpPr txBox="1"/>
          <p:nvPr>
            <p:ph idx="1" type="body"/>
          </p:nvPr>
        </p:nvSpPr>
        <p:spPr>
          <a:xfrm>
            <a:off x="263352" y="1340768"/>
            <a:ext cx="10513168" cy="5328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Nonlinear spatial filtering </a:t>
            </a:r>
            <a:r>
              <a:rPr lang="en-US"/>
              <a:t>usually uses a neighborhood too, but some other mathematical operations are used.  These can include conditional operations (if …, then …), statistical (sorting pixel values in the neighborhood, mean, median), etc.</a:t>
            </a:r>
            <a:endParaRPr/>
          </a:p>
        </p:txBody>
      </p:sp>
      <p:sp>
        <p:nvSpPr>
          <p:cNvPr id="673" name="Google Shape;673;p49"/>
          <p:cNvSpPr/>
          <p:nvPr/>
        </p:nvSpPr>
        <p:spPr>
          <a:xfrm>
            <a:off x="210144" y="188640"/>
            <a:ext cx="103880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Types of Spatial Filtering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0"/>
          <p:cNvSpPr txBox="1"/>
          <p:nvPr>
            <p:ph idx="1" type="body"/>
          </p:nvPr>
        </p:nvSpPr>
        <p:spPr>
          <a:xfrm>
            <a:off x="204464" y="1455763"/>
            <a:ext cx="9707960" cy="2703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/>
              <a:t>&gt;&gt; f = imread('cktboard.tif');</a:t>
            </a:r>
            <a:endParaRPr/>
          </a:p>
          <a:p>
            <a:pPr indent="-342900" lvl="0" marL="342900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/>
              <a:t>&gt;&gt; fn = imnoise(f, 'salt &amp; pepper', 0.2);</a:t>
            </a:r>
            <a:endParaRPr/>
          </a:p>
          <a:p>
            <a:pPr indent="-342900" lvl="0" marL="342900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/>
              <a:t>&gt;&gt; gm = medfilt2(fn);</a:t>
            </a:r>
            <a:endParaRPr/>
          </a:p>
          <a:p>
            <a:pPr indent="-342900" lvl="0" marL="342900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/>
              <a:t>&gt;&gt; gms = medfilt2(fn, 'symmetric');</a:t>
            </a:r>
            <a:endParaRPr/>
          </a:p>
          <a:p>
            <a:pPr indent="-342900" lvl="0" marL="342900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/>
              <a:t>&gt;&gt; imshow(f), figure, imshow(fn), figure, imshow(gm), figure, imshow(gms)</a:t>
            </a:r>
            <a:endParaRPr/>
          </a:p>
        </p:txBody>
      </p:sp>
      <p:pic>
        <p:nvPicPr>
          <p:cNvPr id="679" name="Google Shape;67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8234" y="3962255"/>
            <a:ext cx="3035300" cy="2649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5072" y="3963372"/>
            <a:ext cx="3035300" cy="2649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3810" y="3947497"/>
            <a:ext cx="30353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09372" y="3957022"/>
            <a:ext cx="3035300" cy="2649538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0"/>
          <p:cNvSpPr txBox="1"/>
          <p:nvPr/>
        </p:nvSpPr>
        <p:spPr>
          <a:xfrm>
            <a:off x="2634146" y="6496598"/>
            <a:ext cx="5222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(a)</a:t>
            </a:r>
            <a:endParaRPr/>
          </a:p>
        </p:txBody>
      </p:sp>
      <p:sp>
        <p:nvSpPr>
          <p:cNvPr id="684" name="Google Shape;684;p50"/>
          <p:cNvSpPr txBox="1"/>
          <p:nvPr/>
        </p:nvSpPr>
        <p:spPr>
          <a:xfrm>
            <a:off x="5248758" y="6475645"/>
            <a:ext cx="539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(b)</a:t>
            </a:r>
            <a:endParaRPr/>
          </a:p>
        </p:txBody>
      </p:sp>
      <p:sp>
        <p:nvSpPr>
          <p:cNvPr id="685" name="Google Shape;685;p50"/>
          <p:cNvSpPr txBox="1"/>
          <p:nvPr/>
        </p:nvSpPr>
        <p:spPr>
          <a:xfrm>
            <a:off x="7969873" y="6467777"/>
            <a:ext cx="539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</a:t>
            </a:r>
            <a:endParaRPr/>
          </a:p>
        </p:txBody>
      </p:sp>
      <p:sp>
        <p:nvSpPr>
          <p:cNvPr id="686" name="Google Shape;686;p50"/>
          <p:cNvSpPr txBox="1"/>
          <p:nvPr/>
        </p:nvSpPr>
        <p:spPr>
          <a:xfrm>
            <a:off x="10605124" y="6500192"/>
            <a:ext cx="539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(d)</a:t>
            </a:r>
            <a:endParaRPr/>
          </a:p>
        </p:txBody>
      </p:sp>
      <p:sp>
        <p:nvSpPr>
          <p:cNvPr id="687" name="Google Shape;687;p50"/>
          <p:cNvSpPr/>
          <p:nvPr/>
        </p:nvSpPr>
        <p:spPr>
          <a:xfrm>
            <a:off x="210144" y="188640"/>
            <a:ext cx="103880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Nonlinear Spatial Filtering - Example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1"/>
          <p:cNvSpPr txBox="1"/>
          <p:nvPr>
            <p:ph type="title"/>
          </p:nvPr>
        </p:nvSpPr>
        <p:spPr>
          <a:xfrm>
            <a:off x="235768" y="125760"/>
            <a:ext cx="10540752" cy="926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Segmentation of Water in Bottles</a:t>
            </a:r>
            <a:endParaRPr/>
          </a:p>
        </p:txBody>
      </p:sp>
      <p:pic>
        <p:nvPicPr>
          <p:cNvPr id="693" name="Google Shape;69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4312" y="1340769"/>
            <a:ext cx="3125792" cy="1944216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1"/>
          <p:cNvSpPr/>
          <p:nvPr/>
        </p:nvSpPr>
        <p:spPr>
          <a:xfrm>
            <a:off x="47328" y="1340768"/>
            <a:ext cx="7560840" cy="4708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 = imread('bottles.jpg');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bL = im2bw(b,0.2);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bH = im2bw(b,0.7);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 = (bL-bH);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L1 = medfilt2(L,[9 9],'symmetric');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subplot(2,3,1),imshow(b),title('Bottles'),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subplot(2,3,2), imshow(bL), title('Liquid White'),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subplot(2,3,3), imshow(bH), title('Liquid Black'),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subplot(2,3,4), imshow(L), title('Liquid with noise'),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subplot(2,3,5), imshow(L1), title('Pure Liquid')</a:t>
            </a:r>
            <a:endParaRPr/>
          </a:p>
        </p:txBody>
      </p:sp>
      <p:pic>
        <p:nvPicPr>
          <p:cNvPr id="695" name="Google Shape;695;p51"/>
          <p:cNvPicPr preferRelativeResize="0"/>
          <p:nvPr/>
        </p:nvPicPr>
        <p:blipFill rotWithShape="1">
          <a:blip r:embed="rId4">
            <a:alphaModFix/>
          </a:blip>
          <a:srcRect b="16553" l="11952" r="8285" t="8633"/>
          <a:stretch/>
        </p:blipFill>
        <p:spPr>
          <a:xfrm>
            <a:off x="7430918" y="3501008"/>
            <a:ext cx="4713754" cy="331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2/28/2021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35768" y="125760"/>
            <a:ext cx="10540752" cy="926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Image Enhancement</a:t>
            </a:r>
            <a:endParaRPr/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235768" y="914400"/>
            <a:ext cx="1169288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Types of image enhancement operations</a:t>
            </a:r>
            <a:endParaRPr/>
          </a:p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en-US" sz="2800">
                <a:solidFill>
                  <a:schemeClr val="accent2"/>
                </a:solidFill>
              </a:rPr>
              <a:t>Point/pixel operations: </a:t>
            </a:r>
            <a:r>
              <a:rPr lang="en-US" sz="2800">
                <a:solidFill>
                  <a:schemeClr val="dk2"/>
                </a:solidFill>
              </a:rPr>
              <a:t>O</a:t>
            </a:r>
            <a:r>
              <a:rPr lang="en-US" sz="2800"/>
              <a:t>utput value at specific coordinates (x,y) is dependent only on the input value at (x,y)</a:t>
            </a:r>
            <a:endParaRPr/>
          </a:p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en-US" sz="2800">
                <a:solidFill>
                  <a:schemeClr val="accent2"/>
                </a:solidFill>
              </a:rPr>
              <a:t>Local operations</a:t>
            </a:r>
            <a:r>
              <a:rPr lang="en-US" sz="2800">
                <a:solidFill>
                  <a:schemeClr val="dk2"/>
                </a:solidFill>
              </a:rPr>
              <a:t>: </a:t>
            </a:r>
            <a:r>
              <a:rPr lang="en-US" sz="2800"/>
              <a:t>The output value at (x,y) is dependent on the input values in the </a:t>
            </a:r>
            <a:r>
              <a:rPr i="1" lang="en-US" sz="2800"/>
              <a:t>neighborhood</a:t>
            </a:r>
            <a:r>
              <a:rPr lang="en-US" sz="2800"/>
              <a:t> of (x,y)</a:t>
            </a:r>
            <a:endParaRPr/>
          </a:p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en-US" sz="2800">
                <a:solidFill>
                  <a:schemeClr val="accent2"/>
                </a:solidFill>
              </a:rPr>
              <a:t>Global operations: </a:t>
            </a:r>
            <a:r>
              <a:rPr lang="en-US" sz="2800"/>
              <a:t>The output value at (x,y)  is dependent on all the values in the input image</a:t>
            </a:r>
            <a:endParaRPr/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fip02" id="78" name="Google Shape;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00" y="4180033"/>
            <a:ext cx="5932512" cy="2420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2"/>
          <p:cNvSpPr txBox="1"/>
          <p:nvPr>
            <p:ph type="title"/>
          </p:nvPr>
        </p:nvSpPr>
        <p:spPr>
          <a:xfrm>
            <a:off x="479376" y="205306"/>
            <a:ext cx="10540752" cy="926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Basic concepts</a:t>
            </a:r>
            <a:endParaRPr sz="4000"/>
          </a:p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>
            <a:off x="335360" y="1143000"/>
            <a:ext cx="11593288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rPr lang="en-US"/>
              <a:t>Spatial domain enhancement methods can be generalized as</a:t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rPr lang="en-US"/>
              <a:t>                               </a:t>
            </a:r>
            <a:r>
              <a:rPr b="1" i="1" lang="en-US">
                <a:solidFill>
                  <a:schemeClr val="accent2"/>
                </a:solidFill>
              </a:rPr>
              <a:t>g</a:t>
            </a:r>
            <a:r>
              <a:rPr b="1" lang="en-US">
                <a:solidFill>
                  <a:schemeClr val="accent2"/>
                </a:solidFill>
              </a:rPr>
              <a:t>(</a:t>
            </a:r>
            <a:r>
              <a:rPr b="1" i="1" lang="en-US">
                <a:solidFill>
                  <a:schemeClr val="accent2"/>
                </a:solidFill>
              </a:rPr>
              <a:t>x</a:t>
            </a:r>
            <a:r>
              <a:rPr b="1" lang="en-US">
                <a:solidFill>
                  <a:schemeClr val="accent2"/>
                </a:solidFill>
              </a:rPr>
              <a:t>,</a:t>
            </a:r>
            <a:r>
              <a:rPr b="1" i="1" lang="en-US">
                <a:solidFill>
                  <a:schemeClr val="accent2"/>
                </a:solidFill>
              </a:rPr>
              <a:t>y</a:t>
            </a:r>
            <a:r>
              <a:rPr b="1" lang="en-US">
                <a:solidFill>
                  <a:schemeClr val="accent2"/>
                </a:solidFill>
              </a:rPr>
              <a:t>)=</a:t>
            </a:r>
            <a:r>
              <a:rPr b="1" i="1" lang="en-US">
                <a:solidFill>
                  <a:schemeClr val="accent2"/>
                </a:solidFill>
              </a:rPr>
              <a:t>T</a:t>
            </a:r>
            <a:r>
              <a:rPr b="1" lang="en-US">
                <a:solidFill>
                  <a:schemeClr val="accent2"/>
                </a:solidFill>
              </a:rPr>
              <a:t>[</a:t>
            </a:r>
            <a:r>
              <a:rPr b="1" i="1" lang="en-US">
                <a:solidFill>
                  <a:schemeClr val="accent2"/>
                </a:solidFill>
              </a:rPr>
              <a:t>f</a:t>
            </a:r>
            <a:r>
              <a:rPr b="1" lang="en-US">
                <a:solidFill>
                  <a:schemeClr val="accent2"/>
                </a:solidFill>
              </a:rPr>
              <a:t>(</a:t>
            </a:r>
            <a:r>
              <a:rPr b="1" i="1" lang="en-US">
                <a:solidFill>
                  <a:schemeClr val="accent2"/>
                </a:solidFill>
              </a:rPr>
              <a:t>x</a:t>
            </a:r>
            <a:r>
              <a:rPr b="1" lang="en-US">
                <a:solidFill>
                  <a:schemeClr val="accent2"/>
                </a:solidFill>
              </a:rPr>
              <a:t>,</a:t>
            </a:r>
            <a:r>
              <a:rPr b="1" i="1" lang="en-US">
                <a:solidFill>
                  <a:schemeClr val="accent2"/>
                </a:solidFill>
              </a:rPr>
              <a:t>y</a:t>
            </a:r>
            <a:r>
              <a:rPr b="1" lang="en-US">
                <a:solidFill>
                  <a:schemeClr val="accent2"/>
                </a:solidFill>
              </a:rPr>
              <a:t>)]</a:t>
            </a:r>
            <a:endParaRPr>
              <a:solidFill>
                <a:schemeClr val="accent2"/>
              </a:solidFill>
            </a:endParaRPr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None/>
            </a:pPr>
            <a:r>
              <a:rPr i="1" lang="en-US">
                <a:solidFill>
                  <a:schemeClr val="accent2"/>
                </a:solidFill>
              </a:rPr>
              <a:t>f</a:t>
            </a:r>
            <a:r>
              <a:rPr lang="en-US">
                <a:solidFill>
                  <a:schemeClr val="accent2"/>
                </a:solidFill>
              </a:rPr>
              <a:t>(</a:t>
            </a:r>
            <a:r>
              <a:rPr i="1" lang="en-US">
                <a:solidFill>
                  <a:schemeClr val="accent2"/>
                </a:solidFill>
              </a:rPr>
              <a:t>x</a:t>
            </a:r>
            <a:r>
              <a:rPr lang="en-US">
                <a:solidFill>
                  <a:schemeClr val="accent2"/>
                </a:solidFill>
              </a:rPr>
              <a:t>,</a:t>
            </a:r>
            <a:r>
              <a:rPr i="1" lang="en-US">
                <a:solidFill>
                  <a:schemeClr val="accent2"/>
                </a:solidFill>
              </a:rPr>
              <a:t>y</a:t>
            </a:r>
            <a:r>
              <a:rPr lang="en-US">
                <a:solidFill>
                  <a:schemeClr val="accent2"/>
                </a:solidFill>
              </a:rPr>
              <a:t>) :</a:t>
            </a:r>
            <a:r>
              <a:rPr lang="en-US"/>
              <a:t> 	input image</a:t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None/>
            </a:pPr>
            <a:r>
              <a:rPr i="1" lang="en-US">
                <a:solidFill>
                  <a:schemeClr val="accent2"/>
                </a:solidFill>
              </a:rPr>
              <a:t>g</a:t>
            </a:r>
            <a:r>
              <a:rPr lang="en-US">
                <a:solidFill>
                  <a:schemeClr val="accent2"/>
                </a:solidFill>
              </a:rPr>
              <a:t>(</a:t>
            </a:r>
            <a:r>
              <a:rPr i="1" lang="en-US">
                <a:solidFill>
                  <a:schemeClr val="accent2"/>
                </a:solidFill>
              </a:rPr>
              <a:t>x</a:t>
            </a:r>
            <a:r>
              <a:rPr lang="en-US">
                <a:solidFill>
                  <a:schemeClr val="accent2"/>
                </a:solidFill>
              </a:rPr>
              <a:t>,</a:t>
            </a:r>
            <a:r>
              <a:rPr i="1" lang="en-US">
                <a:solidFill>
                  <a:schemeClr val="accent2"/>
                </a:solidFill>
              </a:rPr>
              <a:t>y</a:t>
            </a:r>
            <a:r>
              <a:rPr lang="en-US">
                <a:solidFill>
                  <a:schemeClr val="accent2"/>
                </a:solidFill>
              </a:rPr>
              <a:t>):</a:t>
            </a:r>
            <a:r>
              <a:rPr lang="en-US"/>
              <a:t> 	processed (output) image</a:t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None/>
            </a:pPr>
            <a:r>
              <a:rPr i="1" lang="en-US">
                <a:solidFill>
                  <a:schemeClr val="accent2"/>
                </a:solidFill>
              </a:rPr>
              <a:t>T</a:t>
            </a:r>
            <a:r>
              <a:rPr lang="en-US">
                <a:solidFill>
                  <a:schemeClr val="accent2"/>
                </a:solidFill>
              </a:rPr>
              <a:t>[*]  :</a:t>
            </a:r>
            <a:r>
              <a:rPr lang="en-US"/>
              <a:t> an operator on </a:t>
            </a:r>
            <a:r>
              <a:rPr i="1" lang="en-US"/>
              <a:t>f </a:t>
            </a:r>
            <a:r>
              <a:rPr lang="en-US"/>
              <a:t>(or a set of input images), defined over intensity (x,y) or  neighborhood of (</a:t>
            </a:r>
            <a:r>
              <a:rPr i="1" lang="en-US"/>
              <a:t>x</a:t>
            </a:r>
            <a:r>
              <a:rPr lang="en-US"/>
              <a:t>,</a:t>
            </a:r>
            <a:r>
              <a:rPr i="1" lang="en-US"/>
              <a:t>y</a:t>
            </a:r>
            <a:r>
              <a:rPr lang="en-US"/>
              <a:t>)</a:t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None/>
            </a:pPr>
            <a:r>
              <a:rPr i="1" lang="en-US">
                <a:solidFill>
                  <a:schemeClr val="accent2"/>
                </a:solidFill>
              </a:rPr>
              <a:t>Neighborhood </a:t>
            </a:r>
            <a:r>
              <a:rPr lang="en-US">
                <a:solidFill>
                  <a:schemeClr val="accent2"/>
                </a:solidFill>
              </a:rPr>
              <a:t>about (</a:t>
            </a:r>
            <a:r>
              <a:rPr i="1" lang="en-US">
                <a:solidFill>
                  <a:schemeClr val="accent2"/>
                </a:solidFill>
              </a:rPr>
              <a:t>x</a:t>
            </a:r>
            <a:r>
              <a:rPr lang="en-US">
                <a:solidFill>
                  <a:schemeClr val="accent2"/>
                </a:solidFill>
              </a:rPr>
              <a:t>,</a:t>
            </a:r>
            <a:r>
              <a:rPr i="1" lang="en-US">
                <a:solidFill>
                  <a:schemeClr val="accent2"/>
                </a:solidFill>
              </a:rPr>
              <a:t>y</a:t>
            </a:r>
            <a:r>
              <a:rPr lang="en-US">
                <a:solidFill>
                  <a:schemeClr val="accent2"/>
                </a:solidFill>
              </a:rPr>
              <a:t>): </a:t>
            </a:r>
            <a:r>
              <a:rPr lang="en-US"/>
              <a:t>a square or rectangular sub-image area centered at (</a:t>
            </a:r>
            <a:r>
              <a:rPr i="1" lang="en-US"/>
              <a:t>x</a:t>
            </a:r>
            <a:r>
              <a:rPr lang="en-US"/>
              <a:t>,</a:t>
            </a:r>
            <a:r>
              <a:rPr i="1" lang="en-US"/>
              <a:t>y</a:t>
            </a:r>
            <a:r>
              <a:rPr lang="en-US"/>
              <a:t>)</a:t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3"/>
          <p:cNvSpPr txBox="1"/>
          <p:nvPr>
            <p:ph type="title"/>
          </p:nvPr>
        </p:nvSpPr>
        <p:spPr>
          <a:xfrm>
            <a:off x="911424" y="0"/>
            <a:ext cx="8839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Basic Concepts</a:t>
            </a:r>
            <a:endParaRPr/>
          </a:p>
        </p:txBody>
      </p:sp>
      <p:pic>
        <p:nvPicPr>
          <p:cNvPr id="98" name="Google Shape;98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39999" r="0" t="0"/>
          <a:stretch/>
        </p:blipFill>
        <p:spPr>
          <a:xfrm>
            <a:off x="2279576" y="1159414"/>
            <a:ext cx="6768752" cy="503361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4079776" y="6190038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3x3 neighborhood about (x,y)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4"/>
          <p:cNvSpPr txBox="1"/>
          <p:nvPr>
            <p:ph type="title"/>
          </p:nvPr>
        </p:nvSpPr>
        <p:spPr>
          <a:xfrm>
            <a:off x="551384" y="23297"/>
            <a:ext cx="10540752" cy="926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Basic concepts</a:t>
            </a:r>
            <a:endParaRPr/>
          </a:p>
        </p:txBody>
      </p:sp>
      <p:sp>
        <p:nvSpPr>
          <p:cNvPr id="109" name="Google Shape;109;p14"/>
          <p:cNvSpPr txBox="1"/>
          <p:nvPr>
            <p:ph idx="1" type="body"/>
          </p:nvPr>
        </p:nvSpPr>
        <p:spPr>
          <a:xfrm>
            <a:off x="335360" y="950273"/>
            <a:ext cx="11665296" cy="57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❑"/>
            </a:pPr>
            <a:r>
              <a:rPr lang="en-US" sz="2800">
                <a:solidFill>
                  <a:schemeClr val="accent2"/>
                </a:solidFill>
              </a:rPr>
              <a:t>Pixel/Point operation: </a:t>
            </a:r>
            <a:r>
              <a:rPr lang="en-US" sz="2800"/>
              <a:t> </a:t>
            </a:r>
            <a:endParaRPr/>
          </a:p>
          <a:p>
            <a:pPr indent="-342900" lvl="0" marL="3429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/>
              <a:t>	Neighborhood of size 1x1: </a:t>
            </a:r>
            <a:r>
              <a:rPr i="1" lang="en-US" sz="2800">
                <a:solidFill>
                  <a:schemeClr val="accent2"/>
                </a:solidFill>
              </a:rPr>
              <a:t>g</a:t>
            </a:r>
            <a:r>
              <a:rPr i="1" lang="en-US" sz="2800"/>
              <a:t> </a:t>
            </a:r>
            <a:r>
              <a:rPr lang="en-US" sz="2800"/>
              <a:t>depends only on  </a:t>
            </a:r>
            <a:r>
              <a:rPr i="1" lang="en-US" sz="2800">
                <a:solidFill>
                  <a:schemeClr val="accent2"/>
                </a:solidFill>
              </a:rPr>
              <a:t>f</a:t>
            </a:r>
            <a:r>
              <a:rPr i="1" lang="en-US" sz="2800"/>
              <a:t> </a:t>
            </a:r>
            <a:r>
              <a:rPr lang="en-US" sz="2800"/>
              <a:t>at </a:t>
            </a:r>
            <a:r>
              <a:rPr lang="en-US" sz="2800">
                <a:solidFill>
                  <a:schemeClr val="accent2"/>
                </a:solidFill>
              </a:rPr>
              <a:t>(</a:t>
            </a:r>
            <a:r>
              <a:rPr i="1" lang="en-US" sz="2800">
                <a:solidFill>
                  <a:schemeClr val="accent2"/>
                </a:solidFill>
              </a:rPr>
              <a:t>x</a:t>
            </a:r>
            <a:r>
              <a:rPr lang="en-US" sz="2800">
                <a:solidFill>
                  <a:schemeClr val="accent2"/>
                </a:solidFill>
              </a:rPr>
              <a:t>,</a:t>
            </a:r>
            <a:r>
              <a:rPr i="1" lang="en-US" sz="2800">
                <a:solidFill>
                  <a:schemeClr val="accent2"/>
                </a:solidFill>
              </a:rPr>
              <a:t>y</a:t>
            </a:r>
            <a:r>
              <a:rPr lang="en-US" sz="2800">
                <a:solidFill>
                  <a:schemeClr val="accent2"/>
                </a:solidFill>
              </a:rPr>
              <a:t>)</a:t>
            </a:r>
            <a:endParaRPr/>
          </a:p>
          <a:p>
            <a:pPr indent="-342900" lvl="0" marL="3429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None/>
            </a:pPr>
            <a:r>
              <a:rPr i="1" lang="en-US" sz="2800">
                <a:solidFill>
                  <a:schemeClr val="accent2"/>
                </a:solidFill>
              </a:rPr>
              <a:t>	T</a:t>
            </a:r>
            <a:r>
              <a:rPr lang="en-US" sz="2800"/>
              <a:t>: a gray-level/intensity transformation/mapping function</a:t>
            </a:r>
            <a:endParaRPr/>
          </a:p>
          <a:p>
            <a:pPr indent="-342900" lvl="0" marL="3429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/>
              <a:t>	Let 	</a:t>
            </a:r>
            <a:r>
              <a:rPr i="1" lang="en-US" sz="2800"/>
              <a:t>r </a:t>
            </a:r>
            <a:r>
              <a:rPr lang="en-US" sz="2800"/>
              <a:t>= </a:t>
            </a:r>
            <a:r>
              <a:rPr i="1" lang="en-US" sz="2800"/>
              <a:t>f</a:t>
            </a:r>
            <a:r>
              <a:rPr lang="en-US" sz="2800"/>
              <a:t>(</a:t>
            </a:r>
            <a:r>
              <a:rPr i="1" lang="en-US" sz="2800"/>
              <a:t>x</a:t>
            </a:r>
            <a:r>
              <a:rPr lang="en-US" sz="2800"/>
              <a:t>,</a:t>
            </a:r>
            <a:r>
              <a:rPr i="1" lang="en-US" sz="2800"/>
              <a:t>y</a:t>
            </a:r>
            <a:r>
              <a:rPr lang="en-US" sz="2800"/>
              <a:t>) 	</a:t>
            </a:r>
            <a:r>
              <a:rPr i="1" lang="en-US" sz="2800"/>
              <a:t>s </a:t>
            </a:r>
            <a:r>
              <a:rPr lang="en-US" sz="2800"/>
              <a:t>= </a:t>
            </a:r>
            <a:r>
              <a:rPr i="1" lang="en-US" sz="2800"/>
              <a:t>g</a:t>
            </a:r>
            <a:r>
              <a:rPr lang="en-US" sz="2800"/>
              <a:t>(</a:t>
            </a:r>
            <a:r>
              <a:rPr i="1" lang="en-US" sz="2800"/>
              <a:t>x</a:t>
            </a:r>
            <a:r>
              <a:rPr lang="en-US" sz="2800"/>
              <a:t>,</a:t>
            </a:r>
            <a:r>
              <a:rPr i="1" lang="en-US" sz="2800"/>
              <a:t>y</a:t>
            </a:r>
            <a:r>
              <a:rPr lang="en-US" sz="2800"/>
              <a:t>)</a:t>
            </a:r>
            <a:endParaRPr/>
          </a:p>
          <a:p>
            <a:pPr indent="-342900" lvl="0" marL="3429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i="1" lang="en-US" sz="2800"/>
              <a:t>	r </a:t>
            </a:r>
            <a:r>
              <a:rPr lang="en-US" sz="2800"/>
              <a:t>and </a:t>
            </a:r>
            <a:r>
              <a:rPr i="1" lang="en-US" sz="2800"/>
              <a:t>s </a:t>
            </a:r>
            <a:r>
              <a:rPr lang="en-US" sz="2800"/>
              <a:t>represent gray levels of </a:t>
            </a:r>
            <a:r>
              <a:rPr i="1" lang="en-US" sz="2800"/>
              <a:t>f </a:t>
            </a:r>
            <a:r>
              <a:rPr lang="en-US" sz="2800"/>
              <a:t>and </a:t>
            </a:r>
            <a:r>
              <a:rPr i="1" lang="en-US" sz="2800"/>
              <a:t>g </a:t>
            </a:r>
            <a:r>
              <a:rPr lang="en-US" sz="2800"/>
              <a:t>at (</a:t>
            </a:r>
            <a:r>
              <a:rPr i="1" lang="en-US" sz="2800"/>
              <a:t>x</a:t>
            </a:r>
            <a:r>
              <a:rPr lang="en-US" sz="2800"/>
              <a:t>,</a:t>
            </a:r>
            <a:r>
              <a:rPr i="1" lang="en-US" sz="2800"/>
              <a:t>y</a:t>
            </a:r>
            <a:r>
              <a:rPr lang="en-US" sz="2800"/>
              <a:t>)</a:t>
            </a:r>
            <a:endParaRPr/>
          </a:p>
          <a:p>
            <a:pPr indent="-342900" lvl="0" marL="3429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/>
              <a:t>	Then  </a:t>
            </a:r>
            <a:r>
              <a:rPr i="1" lang="en-US" sz="2800">
                <a:solidFill>
                  <a:schemeClr val="accent2"/>
                </a:solidFill>
              </a:rPr>
              <a:t>s </a:t>
            </a:r>
            <a:r>
              <a:rPr lang="en-US" sz="2800">
                <a:solidFill>
                  <a:schemeClr val="accent2"/>
                </a:solidFill>
              </a:rPr>
              <a:t>= </a:t>
            </a:r>
            <a:r>
              <a:rPr i="1" lang="en-US" sz="2800">
                <a:solidFill>
                  <a:schemeClr val="accent2"/>
                </a:solidFill>
              </a:rPr>
              <a:t>T</a:t>
            </a:r>
            <a:r>
              <a:rPr lang="en-US" sz="2800">
                <a:solidFill>
                  <a:schemeClr val="accent2"/>
                </a:solidFill>
              </a:rPr>
              <a:t>(</a:t>
            </a:r>
            <a:r>
              <a:rPr i="1" lang="en-US" sz="2800">
                <a:solidFill>
                  <a:schemeClr val="accent2"/>
                </a:solidFill>
              </a:rPr>
              <a:t>r</a:t>
            </a:r>
            <a:r>
              <a:rPr lang="en-US" sz="2800">
                <a:solidFill>
                  <a:schemeClr val="accent2"/>
                </a:solidFill>
              </a:rPr>
              <a:t>)</a:t>
            </a:r>
            <a:endParaRPr/>
          </a:p>
          <a:p>
            <a:pPr indent="-457200" lvl="0" marL="4572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❑"/>
            </a:pPr>
            <a:r>
              <a:rPr lang="en-US" sz="2800">
                <a:solidFill>
                  <a:schemeClr val="accent2"/>
                </a:solidFill>
              </a:rPr>
              <a:t>Local operations:</a:t>
            </a:r>
            <a:r>
              <a:rPr lang="en-US" sz="2800"/>
              <a:t> </a:t>
            </a:r>
            <a:r>
              <a:rPr i="1" lang="en-US" sz="2800">
                <a:solidFill>
                  <a:schemeClr val="accent2"/>
                </a:solidFill>
              </a:rPr>
              <a:t>g</a:t>
            </a:r>
            <a:r>
              <a:rPr i="1" lang="en-US" sz="2800"/>
              <a:t> </a:t>
            </a:r>
            <a:r>
              <a:rPr lang="en-US" sz="2800"/>
              <a:t>depends on the predefined number of neighbors of </a:t>
            </a:r>
            <a:r>
              <a:rPr i="1" lang="en-US" sz="2800">
                <a:solidFill>
                  <a:schemeClr val="accent2"/>
                </a:solidFill>
              </a:rPr>
              <a:t>f</a:t>
            </a:r>
            <a:r>
              <a:rPr i="1" lang="en-US" sz="2800"/>
              <a:t> </a:t>
            </a:r>
            <a:r>
              <a:rPr lang="en-US" sz="2800"/>
              <a:t>at </a:t>
            </a:r>
            <a:r>
              <a:rPr lang="en-US" sz="2800">
                <a:solidFill>
                  <a:schemeClr val="accent2"/>
                </a:solidFill>
              </a:rPr>
              <a:t>(</a:t>
            </a:r>
            <a:r>
              <a:rPr i="1" lang="en-US" sz="2800">
                <a:solidFill>
                  <a:schemeClr val="accent2"/>
                </a:solidFill>
              </a:rPr>
              <a:t>x</a:t>
            </a:r>
            <a:r>
              <a:rPr lang="en-US" sz="2800">
                <a:solidFill>
                  <a:schemeClr val="accent2"/>
                </a:solidFill>
              </a:rPr>
              <a:t>,</a:t>
            </a:r>
            <a:r>
              <a:rPr i="1" lang="en-US" sz="2800">
                <a:solidFill>
                  <a:schemeClr val="accent2"/>
                </a:solidFill>
              </a:rPr>
              <a:t>y</a:t>
            </a:r>
            <a:r>
              <a:rPr lang="en-US" sz="2800">
                <a:solidFill>
                  <a:schemeClr val="accent2"/>
                </a:solidFill>
              </a:rPr>
              <a:t>)  </a:t>
            </a:r>
            <a:r>
              <a:rPr lang="en-US" sz="2800"/>
              <a:t>implemented by using</a:t>
            </a:r>
            <a:r>
              <a:rPr lang="en-US" sz="2800">
                <a:solidFill>
                  <a:schemeClr val="accent2"/>
                </a:solidFill>
              </a:rPr>
              <a:t> mask processing or filtering</a:t>
            </a:r>
            <a:endParaRPr/>
          </a:p>
          <a:p>
            <a:pPr indent="-457200" lvl="0" marL="4572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3333CD"/>
              </a:buClr>
              <a:buSzPts val="2800"/>
              <a:buFont typeface="Noto Sans Symbols"/>
              <a:buChar char="❑"/>
            </a:pPr>
            <a:r>
              <a:rPr lang="en-US" sz="2800">
                <a:solidFill>
                  <a:srgbClr val="3333CD"/>
                </a:solidFill>
              </a:rPr>
              <a:t>Masks (filters, windows, kernels, templates) : </a:t>
            </a:r>
            <a:r>
              <a:rPr lang="en-US" sz="2800"/>
              <a:t>a small (e.g. 3×3) 2-D array, in which the values of the coefficients determine the nature of the process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1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5"/>
          <p:cNvSpPr txBox="1"/>
          <p:nvPr>
            <p:ph type="title"/>
          </p:nvPr>
        </p:nvSpPr>
        <p:spPr>
          <a:xfrm>
            <a:off x="235768" y="125760"/>
            <a:ext cx="10396736" cy="779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Common pixel operations</a:t>
            </a:r>
            <a:endParaRPr/>
          </a:p>
        </p:txBody>
      </p:sp>
      <p:sp>
        <p:nvSpPr>
          <p:cNvPr id="119" name="Google Shape;119;p15"/>
          <p:cNvSpPr txBox="1"/>
          <p:nvPr>
            <p:ph idx="1" type="body"/>
          </p:nvPr>
        </p:nvSpPr>
        <p:spPr>
          <a:xfrm>
            <a:off x="235768" y="1196752"/>
            <a:ext cx="5428184" cy="5418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rgbClr val="3333CD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3333CD"/>
                </a:solidFill>
              </a:rPr>
              <a:t>Image negatives</a:t>
            </a:r>
            <a:endParaRPr/>
          </a:p>
          <a:p>
            <a:pPr indent="-139700" lvl="0" marL="34290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>
              <a:solidFill>
                <a:srgbClr val="3333CD"/>
              </a:solidFill>
            </a:endParaRPr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rgbClr val="3333CD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3333CD"/>
                </a:solidFill>
              </a:rPr>
              <a:t>Log transformations</a:t>
            </a:r>
            <a:endParaRPr/>
          </a:p>
          <a:p>
            <a:pPr indent="0" lvl="0" marL="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rgbClr val="3333CD"/>
              </a:solidFill>
            </a:endParaRPr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rgbClr val="3333CD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3333CD"/>
                </a:solidFill>
              </a:rPr>
              <a:t>Power-law transformations</a:t>
            </a:r>
            <a:endParaRPr/>
          </a:p>
          <a:p>
            <a:pPr indent="0" lvl="0" marL="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rgbClr val="3333CD"/>
              </a:solidFill>
            </a:endParaRPr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rgbClr val="3333CD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3333CD"/>
                </a:solidFill>
              </a:rPr>
              <a:t>Contrast stretching </a:t>
            </a:r>
            <a:endParaRPr/>
          </a:p>
          <a:p>
            <a:pPr indent="-254000" lvl="0" marL="45720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>
              <a:solidFill>
                <a:srgbClr val="3333CD"/>
              </a:solidFill>
            </a:endParaRPr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 b="0" l="25026" r="0" t="0"/>
          <a:stretch/>
        </p:blipFill>
        <p:spPr>
          <a:xfrm>
            <a:off x="5663952" y="905649"/>
            <a:ext cx="5984304" cy="5709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